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slides/slide44.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3.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36.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40.xml" ContentType="application/vnd.openxmlformats-officedocument.presentationml.notesSlide+xml"/>
  <Override PartName="/ppt/notesSlides/notesSlide28.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notesSlides/notesSlide41.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4" r:id="rId4"/>
  </p:sldMasterIdLst>
  <p:notesMasterIdLst>
    <p:notesMasterId r:id="rId49"/>
  </p:notesMasterIdLst>
  <p:sldIdLst>
    <p:sldId id="352" r:id="rId5"/>
    <p:sldId id="346" r:id="rId6"/>
    <p:sldId id="257" r:id="rId7"/>
    <p:sldId id="313" r:id="rId8"/>
    <p:sldId id="293" r:id="rId9"/>
    <p:sldId id="314" r:id="rId10"/>
    <p:sldId id="315" r:id="rId11"/>
    <p:sldId id="343" r:id="rId12"/>
    <p:sldId id="341" r:id="rId13"/>
    <p:sldId id="296" r:id="rId14"/>
    <p:sldId id="354" r:id="rId15"/>
    <p:sldId id="353" r:id="rId16"/>
    <p:sldId id="300" r:id="rId17"/>
    <p:sldId id="301" r:id="rId18"/>
    <p:sldId id="302" r:id="rId19"/>
    <p:sldId id="304" r:id="rId20"/>
    <p:sldId id="305" r:id="rId21"/>
    <p:sldId id="306" r:id="rId22"/>
    <p:sldId id="299" r:id="rId23"/>
    <p:sldId id="312" r:id="rId24"/>
    <p:sldId id="307" r:id="rId25"/>
    <p:sldId id="308" r:id="rId26"/>
    <p:sldId id="309" r:id="rId27"/>
    <p:sldId id="310" r:id="rId28"/>
    <p:sldId id="311" r:id="rId29"/>
    <p:sldId id="349" r:id="rId30"/>
    <p:sldId id="318" r:id="rId31"/>
    <p:sldId id="319" r:id="rId32"/>
    <p:sldId id="355" r:id="rId33"/>
    <p:sldId id="366" r:id="rId34"/>
    <p:sldId id="323" r:id="rId35"/>
    <p:sldId id="356" r:id="rId36"/>
    <p:sldId id="365" r:id="rId37"/>
    <p:sldId id="330" r:id="rId38"/>
    <p:sldId id="361" r:id="rId39"/>
    <p:sldId id="362" r:id="rId40"/>
    <p:sldId id="363" r:id="rId41"/>
    <p:sldId id="364" r:id="rId42"/>
    <p:sldId id="332" r:id="rId43"/>
    <p:sldId id="357" r:id="rId44"/>
    <p:sldId id="358" r:id="rId45"/>
    <p:sldId id="359" r:id="rId46"/>
    <p:sldId id="360" r:id="rId47"/>
    <p:sldId id="350" r:id="rId48"/>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46812" autoAdjust="0"/>
  </p:normalViewPr>
  <p:slideViewPr>
    <p:cSldViewPr>
      <p:cViewPr varScale="1">
        <p:scale>
          <a:sx n="49" d="100"/>
          <a:sy n="49" d="100"/>
        </p:scale>
        <p:origin x="-34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69CAD141-DEA2-4E72-8606-133A595FA781}" type="datetimeFigureOut">
              <a:rPr lang="en-US" smtClean="0"/>
              <a:pPr/>
              <a:t>4/15/2013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0349E54C-CE69-4CC8-A26D-B11A76F072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Thanks to the many dedicated professionals (and their bosses) who contributed anonymously to this presentation. Without their trust, honesty and willingness to share, we would have far fewer lessons to learn from. Thank you!</a:t>
            </a:r>
          </a:p>
          <a:p>
            <a:r>
              <a:rPr lang="en-US" baseline="0" dirty="0" smtClean="0"/>
              <a:t>_________________________</a:t>
            </a:r>
          </a:p>
          <a:p>
            <a:endParaRPr lang="en-US" baseline="0" dirty="0" smtClean="0"/>
          </a:p>
          <a:p>
            <a:r>
              <a:rPr lang="en-US" baseline="0" dirty="0" smtClean="0"/>
              <a:t>Hi,</a:t>
            </a:r>
          </a:p>
          <a:p>
            <a:endParaRPr lang="en-US" baseline="0" dirty="0" smtClean="0"/>
          </a:p>
          <a:p>
            <a:r>
              <a:rPr lang="en-US" baseline="0" dirty="0" smtClean="0"/>
              <a:t>Interactive teaching cases like these have been a game-changer for many companies.</a:t>
            </a:r>
          </a:p>
          <a:p>
            <a:r>
              <a:rPr lang="en-US" baseline="0" dirty="0" smtClean="0"/>
              <a:t>I know of no better method for consistently improving employee engagement during training. </a:t>
            </a:r>
          </a:p>
          <a:p>
            <a:endParaRPr lang="en-US" baseline="0" dirty="0" smtClean="0"/>
          </a:p>
          <a:p>
            <a:r>
              <a:rPr lang="en-US" baseline="0" dirty="0" smtClean="0"/>
              <a:t>This set of two-related teaching cases is best presented as a dialogue between TWO presenters.</a:t>
            </a:r>
          </a:p>
          <a:p>
            <a:r>
              <a:rPr lang="en-US" baseline="0" dirty="0" smtClean="0"/>
              <a:t>James Merlo and I modeled this presentation style on purpose at the NERC conference.</a:t>
            </a:r>
          </a:p>
          <a:p>
            <a:endParaRPr lang="en-US" baseline="0" dirty="0" smtClean="0"/>
          </a:p>
          <a:p>
            <a:r>
              <a:rPr lang="en-US" baseline="0" dirty="0" smtClean="0"/>
              <a:t>This presentation is designed only for educational use by trainers working within electric utility companies. It’s NOT designed for commercial use. Questions? Please email </a:t>
            </a:r>
            <a:r>
              <a:rPr lang="en-US" u="sng" baseline="0" dirty="0" smtClean="0"/>
              <a:t>jake.j.mazulewicz@dom.com</a:t>
            </a:r>
            <a:r>
              <a:rPr lang="en-US" baseline="0" dirty="0" smtClean="0"/>
              <a:t> or contact Dominion Virginia Power Safety &amp; Training at 804-751-3016. </a:t>
            </a:r>
          </a:p>
          <a:p>
            <a:endParaRPr lang="en-US" baseline="0" dirty="0" smtClean="0"/>
          </a:p>
          <a:p>
            <a:r>
              <a:rPr lang="en-US" baseline="0" dirty="0" smtClean="0"/>
              <a:t>This “Notes” section on each slide contains far more details about each case than you would ever reveal to the audience.</a:t>
            </a:r>
          </a:p>
          <a:p>
            <a:r>
              <a:rPr lang="en-US" baseline="0" dirty="0" smtClean="0"/>
              <a:t>Good luck teaching!</a:t>
            </a:r>
          </a:p>
          <a:p>
            <a:endParaRPr lang="en-US" baseline="0" dirty="0" smtClean="0"/>
          </a:p>
          <a:p>
            <a:r>
              <a:rPr lang="en-US" baseline="0" dirty="0" smtClean="0"/>
              <a:t>To prepare to teach these two cases</a:t>
            </a:r>
          </a:p>
          <a:p>
            <a:pPr marL="232578" indent="-232578">
              <a:buFont typeface="+mj-lt"/>
              <a:buAutoNum type="arabicPeriod"/>
            </a:pPr>
            <a:r>
              <a:rPr lang="en-US" baseline="0" dirty="0" smtClean="0"/>
              <a:t>Print out the slides </a:t>
            </a:r>
            <a:r>
              <a:rPr lang="en-US" i="1" baseline="0" dirty="0" smtClean="0"/>
              <a:t>with teaching notes visible on each page.</a:t>
            </a:r>
          </a:p>
          <a:p>
            <a:pPr marL="232578" indent="-232578">
              <a:buFont typeface="+mj-lt"/>
              <a:buAutoNum type="arabicPeriod"/>
            </a:pPr>
            <a:r>
              <a:rPr lang="en-US" i="0" baseline="0" dirty="0" smtClean="0"/>
              <a:t>Instead of just “reading through” the technical details, try this. Find a colleague who you trust, sit down with them for 20-30 minutes and </a:t>
            </a:r>
            <a:r>
              <a:rPr lang="en-US" i="1" baseline="0" dirty="0" smtClean="0"/>
              <a:t>“talk” through” </a:t>
            </a:r>
            <a:r>
              <a:rPr lang="en-US" i="0" baseline="0" dirty="0" smtClean="0"/>
              <a:t> one entire case with them. </a:t>
            </a:r>
          </a:p>
          <a:p>
            <a:pPr marL="232578" indent="-232578">
              <a:buFont typeface="+mj-lt"/>
              <a:buAutoNum type="arabicPeriod"/>
            </a:pPr>
            <a:r>
              <a:rPr lang="en-US" i="0" baseline="0" dirty="0" smtClean="0"/>
              <a:t>Instead of just reciting the teaching notes, tell the story in </a:t>
            </a:r>
            <a:r>
              <a:rPr lang="en-US" i="1" baseline="0" dirty="0" smtClean="0"/>
              <a:t>your</a:t>
            </a:r>
            <a:r>
              <a:rPr lang="en-US" i="0" baseline="0" dirty="0" smtClean="0"/>
              <a:t> </a:t>
            </a:r>
            <a:r>
              <a:rPr lang="en-US" i="1" baseline="0" dirty="0" smtClean="0"/>
              <a:t>own words.</a:t>
            </a:r>
            <a:endParaRPr lang="en-US" i="0" baseline="0" dirty="0" smtClean="0"/>
          </a:p>
          <a:p>
            <a:pPr marL="232578" indent="-232578">
              <a:buFont typeface="+mj-lt"/>
              <a:buAutoNum type="arabicPeriod"/>
            </a:pPr>
            <a:r>
              <a:rPr lang="en-US" i="0" baseline="0" dirty="0" smtClean="0"/>
              <a:t>“Talk through” this case 3-5 times until your version of the story is credible, coherent and clear to you and your test audience. </a:t>
            </a:r>
          </a:p>
          <a:p>
            <a:pPr marL="232578" indent="-232578">
              <a:buFont typeface="+mj-lt"/>
              <a:buAutoNum type="arabicPeriod"/>
            </a:pPr>
            <a:r>
              <a:rPr lang="en-US" i="0" baseline="0" dirty="0" smtClean="0"/>
              <a:t>Ensure your co-presenter does the same.</a:t>
            </a:r>
          </a:p>
          <a:p>
            <a:pPr marL="232578" indent="-232578">
              <a:buFont typeface="+mj-lt"/>
              <a:buAutoNum type="arabicPeriod"/>
            </a:pPr>
            <a:r>
              <a:rPr lang="en-US" i="0" baseline="0" dirty="0" smtClean="0"/>
              <a:t>Finally, practice presenting WITH your co-presenter to plan your dialogue and estimate your time hacks. (James and I did the first case with reasonable audience interaction in about 30 minutes. Please feel free to adjust that for your style and your audience.)</a:t>
            </a:r>
          </a:p>
          <a:p>
            <a:endParaRPr lang="en-US" baseline="0" dirty="0" smtClean="0"/>
          </a:p>
          <a:p>
            <a:r>
              <a:rPr lang="en-US" baseline="0" dirty="0" smtClean="0"/>
              <a:t>Best, </a:t>
            </a:r>
          </a:p>
          <a:p>
            <a:endParaRPr lang="en-US" baseline="0" dirty="0" smtClean="0"/>
          </a:p>
          <a:p>
            <a:r>
              <a:rPr lang="en-US" baseline="0" dirty="0" smtClean="0"/>
              <a:t>Jake Mazulewicz</a:t>
            </a:r>
          </a:p>
          <a:p>
            <a:r>
              <a:rPr lang="en-US" baseline="0" dirty="0" smtClean="0"/>
              <a:t>Richmond, Virginia</a:t>
            </a:r>
          </a:p>
          <a:p>
            <a:r>
              <a:rPr lang="en-US" baseline="0" dirty="0" smtClean="0"/>
              <a:t>March 2013</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49E54C-CE69-4CC8-A26D-B11A76F072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10</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a:t>
            </a:r>
            <a:r>
              <a:rPr lang="en-US" baseline="0" dirty="0" smtClean="0"/>
              <a:t> 2:</a:t>
            </a:r>
          </a:p>
          <a:p>
            <a:pPr eaLnBrk="1" hangingPunct="1"/>
            <a:r>
              <a:rPr lang="en-US" i="1" baseline="0" dirty="0" smtClean="0"/>
              <a:t>…just the “Apparent Cause.”</a:t>
            </a:r>
          </a:p>
          <a:p>
            <a:pPr eaLnBrk="1" hangingPunct="1"/>
            <a:endParaRPr lang="en-US" dirty="0" smtClean="0"/>
          </a:p>
          <a:p>
            <a:pPr eaLnBrk="1" hangingPunct="1"/>
            <a:r>
              <a:rPr lang="en-US" dirty="0" smtClean="0"/>
              <a:t>So,</a:t>
            </a:r>
            <a:r>
              <a:rPr lang="en-US" baseline="0" dirty="0" smtClean="0"/>
              <a:t> what</a:t>
            </a:r>
            <a:r>
              <a:rPr lang="en-US" dirty="0" smtClean="0"/>
              <a:t> can you do to</a:t>
            </a:r>
            <a:r>
              <a:rPr lang="en-US" baseline="0" dirty="0" smtClean="0"/>
              <a:t> </a:t>
            </a:r>
            <a:r>
              <a:rPr lang="en-US" dirty="0" smtClean="0"/>
              <a:t>move</a:t>
            </a:r>
            <a:endParaRPr lang="en-US" baseline="0" dirty="0" smtClean="0"/>
          </a:p>
          <a:p>
            <a:pPr eaLnBrk="1" hangingPunct="1">
              <a:buFontTx/>
              <a:buChar char="-"/>
            </a:pPr>
            <a:r>
              <a:rPr lang="en-US" dirty="0" smtClean="0"/>
              <a:t>from the Apparent Cause </a:t>
            </a:r>
          </a:p>
          <a:p>
            <a:pPr eaLnBrk="1" hangingPunct="1">
              <a:buFontTx/>
              <a:buChar char="-"/>
            </a:pPr>
            <a:r>
              <a:rPr lang="en-US" dirty="0" smtClean="0"/>
              <a:t>to the Root Cause?</a:t>
            </a:r>
          </a:p>
          <a:p>
            <a:pPr eaLnBrk="1" hangingPunct="1">
              <a:buFontTx/>
              <a:buChar char="-"/>
            </a:pPr>
            <a:endParaRPr lang="en-US" dirty="0" smtClean="0"/>
          </a:p>
          <a:p>
            <a:pPr eaLnBrk="1" hangingPunct="1">
              <a:buFontTx/>
              <a:buNone/>
            </a:pPr>
            <a:r>
              <a:rPr lang="en-US" b="1" dirty="0" smtClean="0"/>
              <a:t>Ask</a:t>
            </a:r>
            <a:r>
              <a:rPr lang="en-US" b="1" baseline="0" dirty="0" smtClean="0"/>
              <a:t> good questions.</a:t>
            </a:r>
            <a:endParaRPr lang="en-US" b="1" dirty="0" smtClean="0"/>
          </a:p>
          <a:p>
            <a:pPr eaLnBrk="1" hangingPunct="1"/>
            <a:r>
              <a:rPr lang="en-US" dirty="0" smtClean="0"/>
              <a:t>________________</a:t>
            </a:r>
          </a:p>
          <a:p>
            <a:pPr eaLnBrk="1" hangingPunct="1"/>
            <a:r>
              <a:rPr lang="en-US" dirty="0" smtClean="0"/>
              <a:t>Duration =</a:t>
            </a:r>
            <a:r>
              <a:rPr lang="en-US" baseline="0" dirty="0" smtClean="0"/>
              <a:t> 15 </a:t>
            </a:r>
            <a:r>
              <a:rPr lang="en-US" baseline="0" dirty="0" err="1" smtClean="0"/>
              <a:t>secs</a:t>
            </a:r>
            <a:r>
              <a:rPr lang="en-US" baseline="0" dirty="0" smtClean="0"/>
              <a:t> </a:t>
            </a:r>
          </a:p>
          <a:p>
            <a:pPr eaLnBrk="1" hangingPunct="1"/>
            <a:r>
              <a:rPr lang="en-US" baseline="0" dirty="0" smtClean="0"/>
              <a:t>Total Elapsed = 13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11</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Both</a:t>
            </a:r>
            <a:r>
              <a:rPr lang="en-US" baseline="0" dirty="0" smtClean="0"/>
              <a:t> presenters monitor, listen, and coach individual pairs as needed.</a:t>
            </a:r>
          </a:p>
          <a:p>
            <a:pPr eaLnBrk="1" hangingPunct="1"/>
            <a:endParaRPr lang="en-US" baseline="0" dirty="0" smtClean="0"/>
          </a:p>
          <a:p>
            <a:pPr eaLnBrk="1" hangingPunct="1"/>
            <a:r>
              <a:rPr lang="en-US" dirty="0" smtClean="0"/>
              <a:t>________________</a:t>
            </a:r>
          </a:p>
          <a:p>
            <a:pPr eaLnBrk="1" hangingPunct="1"/>
            <a:r>
              <a:rPr lang="en-US" dirty="0" smtClean="0"/>
              <a:t>Duration =</a:t>
            </a:r>
            <a:r>
              <a:rPr lang="en-US" baseline="0" dirty="0" smtClean="0"/>
              <a:t> 5 </a:t>
            </a:r>
            <a:r>
              <a:rPr lang="en-US" baseline="0" dirty="0" err="1" smtClean="0"/>
              <a:t>mins</a:t>
            </a:r>
            <a:r>
              <a:rPr lang="en-US" baseline="0" dirty="0" smtClean="0"/>
              <a:t> </a:t>
            </a:r>
          </a:p>
          <a:p>
            <a:pPr eaLnBrk="1" hangingPunct="1"/>
            <a:r>
              <a:rPr lang="en-US" baseline="0" dirty="0" smtClean="0"/>
              <a:t>Total Elapsed = 18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12</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a:t>
            </a:r>
          </a:p>
          <a:p>
            <a:pPr eaLnBrk="1" hangingPunct="1"/>
            <a:r>
              <a:rPr lang="en-US" i="1" dirty="0" smtClean="0"/>
              <a:t>What caused him to</a:t>
            </a:r>
            <a:r>
              <a:rPr lang="en-US" i="1" baseline="0" dirty="0" smtClean="0"/>
              <a:t> remove his shield… specifically…” </a:t>
            </a:r>
            <a:r>
              <a:rPr lang="en-US" baseline="0" dirty="0" smtClean="0"/>
              <a:t>(advance slide)</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1 answers in their own words based on details given in “Notes” section of first few slides.</a:t>
            </a:r>
            <a:endParaRPr lang="en-US" dirty="0" smtClean="0"/>
          </a:p>
          <a:p>
            <a:pPr eaLnBrk="1" hangingPunct="1"/>
            <a:r>
              <a:rPr lang="en-US" dirty="0" smtClean="0"/>
              <a:t>________________</a:t>
            </a:r>
          </a:p>
          <a:p>
            <a:pPr eaLnBrk="1" hangingPunct="1"/>
            <a:r>
              <a:rPr lang="en-US" dirty="0" smtClean="0"/>
              <a:t>Duration =</a:t>
            </a:r>
            <a:r>
              <a:rPr lang="en-US" baseline="0" dirty="0" smtClean="0"/>
              <a:t> 30 </a:t>
            </a:r>
            <a:r>
              <a:rPr lang="en-US" baseline="0" dirty="0" err="1" smtClean="0"/>
              <a:t>secs</a:t>
            </a:r>
            <a:r>
              <a:rPr lang="en-US" baseline="0" dirty="0" smtClean="0"/>
              <a:t> </a:t>
            </a:r>
          </a:p>
          <a:p>
            <a:pPr eaLnBrk="1" hangingPunct="1"/>
            <a:r>
              <a:rPr lang="en-US" baseline="0" dirty="0" smtClean="0"/>
              <a:t>Total Elapsed = 19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13</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 question (and asks how many audience members came up with same question)</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1 answers in their own words based on details given in “Notes” section of first few slides.</a:t>
            </a:r>
            <a:endParaRPr lang="en-US" dirty="0" smtClean="0"/>
          </a:p>
          <a:p>
            <a:pPr eaLnBrk="1" hangingPunct="1"/>
            <a:r>
              <a:rPr lang="en-US" dirty="0" smtClean="0"/>
              <a:t>________________</a:t>
            </a:r>
          </a:p>
          <a:p>
            <a:pPr eaLnBrk="1" hangingPunct="1"/>
            <a:r>
              <a:rPr lang="en-US" dirty="0" smtClean="0"/>
              <a:t>Duration =</a:t>
            </a:r>
            <a:r>
              <a:rPr lang="en-US" baseline="0" dirty="0" smtClean="0"/>
              <a:t> 1 min</a:t>
            </a:r>
          </a:p>
          <a:p>
            <a:pPr eaLnBrk="1" hangingPunct="1"/>
            <a:r>
              <a:rPr lang="en-US" baseline="0" dirty="0" smtClean="0"/>
              <a:t>Total Elapsed = 20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14</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 question (and asks how many audience members came up with same question)</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1 answers in their own words based on details given in “Notes” section of first few slides.</a:t>
            </a:r>
          </a:p>
          <a:p>
            <a:pPr eaLnBrk="1" hangingPunct="1"/>
            <a:r>
              <a:rPr lang="en-US" dirty="0" smtClean="0"/>
              <a:t>________________</a:t>
            </a:r>
          </a:p>
          <a:p>
            <a:pPr eaLnBrk="1" hangingPunct="1"/>
            <a:r>
              <a:rPr lang="en-US" dirty="0" smtClean="0"/>
              <a:t>Duration =</a:t>
            </a:r>
            <a:r>
              <a:rPr lang="en-US" baseline="0" dirty="0" smtClean="0"/>
              <a:t> 1 min</a:t>
            </a:r>
          </a:p>
          <a:p>
            <a:pPr eaLnBrk="1" hangingPunct="1"/>
            <a:r>
              <a:rPr lang="en-US" baseline="0" dirty="0" smtClean="0"/>
              <a:t>Total Elapsed = 21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15</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 question (and asks how many audience members came up with same question)</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1 answers in their own words based on details given in “Notes” section of first few slides.</a:t>
            </a:r>
          </a:p>
          <a:p>
            <a:pPr eaLnBrk="1" hangingPunct="1"/>
            <a:r>
              <a:rPr lang="en-US" dirty="0" smtClean="0"/>
              <a:t>________________</a:t>
            </a:r>
          </a:p>
          <a:p>
            <a:pPr eaLnBrk="1" hangingPunct="1"/>
            <a:r>
              <a:rPr lang="en-US" dirty="0" smtClean="0"/>
              <a:t>Duration =</a:t>
            </a:r>
            <a:r>
              <a:rPr lang="en-US" baseline="0" dirty="0" smtClean="0"/>
              <a:t> 1 min</a:t>
            </a:r>
          </a:p>
          <a:p>
            <a:pPr eaLnBrk="1" hangingPunct="1"/>
            <a:r>
              <a:rPr lang="en-US" baseline="0" dirty="0" smtClean="0"/>
              <a:t>Total Elapsed = 22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16</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 question (and asks how many audience members came up with same question)</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1 answers in their own words based on details given in “Notes” section of first few slides.</a:t>
            </a:r>
          </a:p>
          <a:p>
            <a:pPr eaLnBrk="1" hangingPunct="1"/>
            <a:r>
              <a:rPr lang="en-US" dirty="0" smtClean="0"/>
              <a:t>________________</a:t>
            </a:r>
          </a:p>
          <a:p>
            <a:pPr eaLnBrk="1" hangingPunct="1"/>
            <a:r>
              <a:rPr lang="en-US" dirty="0" smtClean="0"/>
              <a:t>Duration =</a:t>
            </a:r>
            <a:r>
              <a:rPr lang="en-US" baseline="0" dirty="0" smtClean="0"/>
              <a:t> 1 min</a:t>
            </a:r>
          </a:p>
          <a:p>
            <a:pPr eaLnBrk="1" hangingPunct="1"/>
            <a:r>
              <a:rPr lang="en-US" baseline="0" dirty="0" smtClean="0"/>
              <a:t>Total Elapsed = 23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17</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 question (and asks how many audience members came up with same question)</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1 answers in their own words based on details given in “Notes” section of first few slides.</a:t>
            </a:r>
          </a:p>
          <a:p>
            <a:pPr eaLnBrk="1" hangingPunct="1"/>
            <a:r>
              <a:rPr lang="en-US" dirty="0" smtClean="0"/>
              <a:t>________________</a:t>
            </a:r>
          </a:p>
          <a:p>
            <a:pPr eaLnBrk="1" hangingPunct="1"/>
            <a:r>
              <a:rPr lang="en-US" dirty="0" smtClean="0"/>
              <a:t>Duration =</a:t>
            </a:r>
            <a:r>
              <a:rPr lang="en-US" baseline="0" dirty="0" smtClean="0"/>
              <a:t> 2 min</a:t>
            </a:r>
          </a:p>
          <a:p>
            <a:pPr eaLnBrk="1" hangingPunct="1"/>
            <a:r>
              <a:rPr lang="en-US" baseline="0" dirty="0" smtClean="0"/>
              <a:t>Total Elapsed = 25 </a:t>
            </a:r>
            <a:r>
              <a:rPr lang="en-US" baseline="0" dirty="0" err="1" smtClean="0"/>
              <a:t>mins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18</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 question (and asks how many audience members came up with same question)</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1 answers in their own words based on details given in “Notes” section of first few slides.</a:t>
            </a:r>
          </a:p>
          <a:p>
            <a:pPr eaLnBrk="1" hangingPunct="1"/>
            <a:r>
              <a:rPr lang="en-US" dirty="0" smtClean="0"/>
              <a:t>________________</a:t>
            </a:r>
          </a:p>
          <a:p>
            <a:pPr eaLnBrk="1" hangingPunct="1"/>
            <a:r>
              <a:rPr lang="en-US" dirty="0" smtClean="0"/>
              <a:t>Duration =</a:t>
            </a:r>
            <a:r>
              <a:rPr lang="en-US" baseline="0" dirty="0" smtClean="0"/>
              <a:t> 2 min</a:t>
            </a:r>
          </a:p>
          <a:p>
            <a:pPr eaLnBrk="1" hangingPunct="1"/>
            <a:r>
              <a:rPr lang="en-US" baseline="0" dirty="0" smtClean="0"/>
              <a:t>Total Elapsed = 26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19</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 question (and asks how many audience members came up with same question)</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1 answers in their own words based on details given in “Notes” section of first few slides.</a:t>
            </a:r>
          </a:p>
          <a:p>
            <a:pPr eaLnBrk="1" hangingPunct="1"/>
            <a:r>
              <a:rPr lang="en-US" dirty="0" smtClean="0"/>
              <a:t>________________</a:t>
            </a:r>
          </a:p>
          <a:p>
            <a:pPr eaLnBrk="1" hangingPunct="1"/>
            <a:r>
              <a:rPr lang="en-US" dirty="0" smtClean="0"/>
              <a:t>Duration =</a:t>
            </a:r>
            <a:r>
              <a:rPr lang="en-US" baseline="0" dirty="0" smtClean="0"/>
              <a:t> 3 min</a:t>
            </a:r>
          </a:p>
          <a:p>
            <a:pPr eaLnBrk="1" hangingPunct="1"/>
            <a:r>
              <a:rPr lang="en-US" baseline="0" dirty="0" smtClean="0"/>
              <a:t>Total Elapsed = 29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You</a:t>
            </a:r>
            <a:r>
              <a:rPr lang="en-US" baseline="0" dirty="0" smtClean="0"/>
              <a:t> might be tempted to ask, </a:t>
            </a:r>
            <a:r>
              <a:rPr lang="en-US" i="1" baseline="0" dirty="0" smtClean="0"/>
              <a:t>“Did these events happen at someone’s company?”</a:t>
            </a:r>
          </a:p>
          <a:p>
            <a:r>
              <a:rPr lang="en-US" baseline="0" dirty="0" smtClean="0"/>
              <a:t>The smarter question to ask is, </a:t>
            </a:r>
            <a:r>
              <a:rPr lang="en-US" i="1" baseline="0" dirty="0" smtClean="0"/>
              <a:t>“COULD this event happen at my company?”</a:t>
            </a:r>
          </a:p>
          <a:p>
            <a:r>
              <a:rPr lang="en-US" i="0" dirty="0" smtClean="0"/>
              <a:t>We hope you’ll agree the answer</a:t>
            </a:r>
            <a:r>
              <a:rPr lang="en-US" i="0" baseline="0" dirty="0" smtClean="0"/>
              <a:t> is “Yes.”</a:t>
            </a:r>
            <a:endParaRPr lang="en-US" i="0" dirty="0" smtClean="0"/>
          </a:p>
          <a:p>
            <a:pPr eaLnBrk="1" hangingPunct="1"/>
            <a:r>
              <a:rPr lang="en-US" dirty="0" smtClean="0"/>
              <a:t>________________</a:t>
            </a:r>
          </a:p>
          <a:p>
            <a:pPr eaLnBrk="1" hangingPunct="1"/>
            <a:r>
              <a:rPr lang="en-US" dirty="0" smtClean="0"/>
              <a:t>Duration =</a:t>
            </a:r>
            <a:r>
              <a:rPr lang="en-US" baseline="0" dirty="0" smtClean="0"/>
              <a:t> 1</a:t>
            </a:r>
            <a:r>
              <a:rPr lang="en-US" dirty="0" smtClean="0"/>
              <a:t>5</a:t>
            </a:r>
            <a:r>
              <a:rPr lang="en-US" baseline="0" dirty="0" smtClean="0"/>
              <a:t> </a:t>
            </a:r>
            <a:r>
              <a:rPr lang="en-US" baseline="0" dirty="0" err="1" smtClean="0"/>
              <a:t>secs</a:t>
            </a:r>
            <a:endParaRPr lang="en-US" baseline="0" dirty="0" smtClean="0"/>
          </a:p>
          <a:p>
            <a:pPr eaLnBrk="1" hangingPunct="1"/>
            <a:r>
              <a:rPr lang="en-US" baseline="0" dirty="0" smtClean="0"/>
              <a:t>Total Elapsed = 1 min</a:t>
            </a:r>
          </a:p>
          <a:p>
            <a:pPr eaLnBrk="1" hangingPunct="1"/>
            <a:r>
              <a:rPr lang="en-US" baseline="0" dirty="0" smtClean="0"/>
              <a:t>________________</a:t>
            </a:r>
          </a:p>
          <a:p>
            <a:pPr eaLnBrk="1" hangingPunct="1"/>
            <a:endParaRPr lang="en-US" baseline="0" dirty="0" smtClean="0"/>
          </a:p>
          <a:p>
            <a:pPr eaLnBrk="1" hangingPunct="1"/>
            <a:r>
              <a:rPr lang="en-US" b="1" baseline="0" dirty="0" smtClean="0"/>
              <a:t>Summary of Case (FYI only. Do NOT share all this with audience at this point</a:t>
            </a:r>
            <a:endParaRPr lang="en-US" baseline="0" dirty="0" smtClean="0"/>
          </a:p>
          <a:p>
            <a:r>
              <a:rPr lang="en-US" dirty="0" smtClean="0"/>
              <a:t>During this investigation we asked the injured employee why he did not install the clear, dead-front, safety shield in the meter adapter prior to setting the meter? (The shield will not allow a misalignment) His response was he did not know that the “clear piece of plastic” was a required safety device. He thought it’s use was optional. He stated that it was easier to install the meters if the clear piece was not used and had been setting these meters for a couple of years without the shield. This surprised the investigators due to the fact that this was a very knowledgeable and safe employee who had no history of incidents. The committee decided to question other servicemen throughout the organization to get their input and they conveyed the same opinions and understandings as the injured. We also determined through the investigation that of the approximate 100 meter adapter devices on the servicemen’s trucks, about 50% of them did not even have a safety shield available. When taken out of the shipping box…, they were</a:t>
            </a:r>
          </a:p>
          <a:p>
            <a:r>
              <a:rPr lang="en-US" dirty="0" smtClean="0"/>
              <a:t>being trashed! Upon further discussions, it was determined that the protective shield was not mentioned or described as a safety feature in our meter training classes. The instructors told us that they did not specifically tell the students that the shield “had to be in place.” They thought it would be obvious! Lesson Learned: Only after I started in my new role in Human Performance and was introduced to the “Culpability Matrix,” did I realize that we had performed the “Substitution Test.” Would other employees with similar training and experience have made the same mistake? If the answer is yes…, start looking for organizational weakness.</a:t>
            </a:r>
          </a:p>
        </p:txBody>
      </p:sp>
      <p:sp>
        <p:nvSpPr>
          <p:cNvPr id="4" name="Slide Number Placeholder 3"/>
          <p:cNvSpPr>
            <a:spLocks noGrp="1"/>
          </p:cNvSpPr>
          <p:nvPr>
            <p:ph type="sldNum" sz="quarter" idx="10"/>
          </p:nvPr>
        </p:nvSpPr>
        <p:spPr/>
        <p:txBody>
          <a:bodyPr/>
          <a:lstStyle/>
          <a:p>
            <a:fld id="{0349E54C-CE69-4CC8-A26D-B11A76F072D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20</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i="1" baseline="0" dirty="0" smtClean="0"/>
              <a:t>Ok, so let’s tally up the results.”</a:t>
            </a:r>
          </a:p>
          <a:p>
            <a:pPr eaLnBrk="1" hangingPunct="1"/>
            <a:r>
              <a:rPr lang="en-US" dirty="0" smtClean="0"/>
              <a:t>________________</a:t>
            </a:r>
          </a:p>
          <a:p>
            <a:pPr eaLnBrk="1" hangingPunct="1"/>
            <a:r>
              <a:rPr lang="en-US" dirty="0" smtClean="0"/>
              <a:t>Duration =</a:t>
            </a:r>
            <a:r>
              <a:rPr lang="en-US" baseline="0" dirty="0" smtClean="0"/>
              <a:t> 15 </a:t>
            </a:r>
            <a:r>
              <a:rPr lang="en-US" baseline="0" dirty="0" err="1" smtClean="0"/>
              <a:t>secs</a:t>
            </a:r>
            <a:endParaRPr lang="en-US" baseline="0" dirty="0" smtClean="0"/>
          </a:p>
          <a:p>
            <a:pPr eaLnBrk="1" hangingPunct="1"/>
            <a:r>
              <a:rPr lang="en-US" baseline="0" dirty="0" smtClean="0"/>
              <a:t>Total Elapsed = 29 </a:t>
            </a:r>
            <a:r>
              <a:rPr lang="en-US" baseline="0" dirty="0" err="1" smtClean="0"/>
              <a:t>mins</a:t>
            </a:r>
            <a:endParaRPr lang="en-US" dirty="0" smtClean="0"/>
          </a:p>
          <a:p>
            <a:pPr eaLnBrk="1" hangingPunct="1">
              <a:buFontTx/>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21</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30311">
              <a:defRPr/>
            </a:pPr>
            <a:r>
              <a:rPr lang="en-US" i="1" dirty="0" smtClean="0"/>
              <a:t>“If</a:t>
            </a:r>
            <a:r>
              <a:rPr lang="en-US" i="1" baseline="0" dirty="0" smtClean="0"/>
              <a:t> we stop at the Apparent Cause, we’ll wind up believing that the Lineman violated a safety procedure and probably should be punished for it.”</a:t>
            </a:r>
            <a:endParaRPr lang="en-US" i="1" dirty="0" smtClean="0"/>
          </a:p>
          <a:p>
            <a:pPr eaLnBrk="1" hangingPunct="1"/>
            <a:r>
              <a:rPr lang="en-US" dirty="0" smtClean="0"/>
              <a:t>________________</a:t>
            </a:r>
          </a:p>
          <a:p>
            <a:pPr eaLnBrk="1" hangingPunct="1"/>
            <a:r>
              <a:rPr lang="en-US" dirty="0" smtClean="0"/>
              <a:t>Duration =</a:t>
            </a:r>
            <a:r>
              <a:rPr lang="en-US" baseline="0" dirty="0" smtClean="0"/>
              <a:t> 15 </a:t>
            </a:r>
            <a:r>
              <a:rPr lang="en-US" baseline="0" dirty="0" err="1" smtClean="0"/>
              <a:t>secs</a:t>
            </a:r>
            <a:endParaRPr lang="en-US" baseline="0" dirty="0" smtClean="0"/>
          </a:p>
          <a:p>
            <a:pPr eaLnBrk="1" hangingPunct="1"/>
            <a:r>
              <a:rPr lang="en-US" baseline="0" dirty="0" smtClean="0"/>
              <a:t>Total Elapsed = 30 </a:t>
            </a:r>
            <a:r>
              <a:rPr lang="en-US" baseline="0" dirty="0" err="1" smtClean="0"/>
              <a:t>mins</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22</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30311">
              <a:defRPr/>
            </a:pPr>
            <a:r>
              <a:rPr lang="en-US" i="1" dirty="0" smtClean="0"/>
              <a:t>(just</a:t>
            </a:r>
            <a:r>
              <a:rPr lang="en-US" i="1" baseline="0" dirty="0" smtClean="0"/>
              <a:t> read text in box?)</a:t>
            </a:r>
            <a:endParaRPr lang="en-US" i="1" dirty="0" smtClean="0"/>
          </a:p>
          <a:p>
            <a:pPr eaLnBrk="1" hangingPunct="1"/>
            <a:r>
              <a:rPr lang="en-US" dirty="0" smtClean="0"/>
              <a:t>________________</a:t>
            </a:r>
          </a:p>
          <a:p>
            <a:pPr eaLnBrk="1" hangingPunct="1"/>
            <a:r>
              <a:rPr lang="en-US" dirty="0" smtClean="0"/>
              <a:t>Duration =</a:t>
            </a:r>
            <a:r>
              <a:rPr lang="en-US" baseline="0" dirty="0" smtClean="0"/>
              <a:t> 1 min</a:t>
            </a:r>
          </a:p>
          <a:p>
            <a:pPr eaLnBrk="1" hangingPunct="1"/>
            <a:r>
              <a:rPr lang="en-US" baseline="0" dirty="0" smtClean="0"/>
              <a:t>Total Elapsed = 31 </a:t>
            </a:r>
            <a:r>
              <a:rPr lang="en-US" baseline="0" dirty="0" err="1" smtClean="0"/>
              <a:t>mins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23</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30311">
              <a:defRPr/>
            </a:pPr>
            <a:r>
              <a:rPr lang="en-US" i="1" dirty="0" smtClean="0"/>
              <a:t>So when</a:t>
            </a:r>
            <a:r>
              <a:rPr lang="en-US" i="1" baseline="0" dirty="0" smtClean="0"/>
              <a:t> we stop asking, “WHO is at fault?” and start asking, “What’s the real cause?” </a:t>
            </a:r>
            <a:r>
              <a:rPr lang="en-US" i="1" dirty="0" smtClean="0"/>
              <a:t>then we </a:t>
            </a:r>
            <a:r>
              <a:rPr lang="en-US" i="1" baseline="0" dirty="0" smtClean="0"/>
              <a:t>find a weakness in our training program.</a:t>
            </a:r>
            <a:endParaRPr lang="en-US" i="1" dirty="0" smtClean="0"/>
          </a:p>
          <a:p>
            <a:pPr eaLnBrk="1" hangingPunct="1"/>
            <a:r>
              <a:rPr lang="en-US" dirty="0" smtClean="0"/>
              <a:t>________________</a:t>
            </a:r>
          </a:p>
          <a:p>
            <a:pPr eaLnBrk="1" hangingPunct="1"/>
            <a:r>
              <a:rPr lang="en-US" dirty="0" smtClean="0"/>
              <a:t>Duration =</a:t>
            </a:r>
            <a:r>
              <a:rPr lang="en-US" baseline="0" dirty="0" smtClean="0"/>
              <a:t> 15 </a:t>
            </a:r>
            <a:r>
              <a:rPr lang="en-US" baseline="0" dirty="0" err="1" smtClean="0"/>
              <a:t>secs</a:t>
            </a:r>
            <a:endParaRPr lang="en-US" baseline="0" dirty="0" smtClean="0"/>
          </a:p>
          <a:p>
            <a:pPr eaLnBrk="1" hangingPunct="1"/>
            <a:r>
              <a:rPr lang="en-US" baseline="0" dirty="0" smtClean="0"/>
              <a:t>Total Elapsed = 31 </a:t>
            </a:r>
            <a:r>
              <a:rPr lang="en-US" baseline="0" dirty="0" err="1" smtClean="0"/>
              <a:t>mins</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24</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30311">
              <a:defRPr/>
            </a:pPr>
            <a:r>
              <a:rPr lang="en-US" i="1" dirty="0" smtClean="0"/>
              <a:t>The solution is relatively inexpensive,</a:t>
            </a:r>
            <a:r>
              <a:rPr lang="en-US" i="1" baseline="0" dirty="0" smtClean="0"/>
              <a:t> and simple.</a:t>
            </a:r>
            <a:endParaRPr lang="en-US" i="1" dirty="0" smtClean="0"/>
          </a:p>
          <a:p>
            <a:pPr eaLnBrk="1" hangingPunct="1"/>
            <a:r>
              <a:rPr lang="en-US" dirty="0" smtClean="0"/>
              <a:t>________________</a:t>
            </a:r>
          </a:p>
          <a:p>
            <a:pPr eaLnBrk="1" hangingPunct="1"/>
            <a:r>
              <a:rPr lang="en-US" dirty="0" smtClean="0"/>
              <a:t>Duration =</a:t>
            </a:r>
            <a:r>
              <a:rPr lang="en-US" baseline="0" dirty="0" smtClean="0"/>
              <a:t> 15 </a:t>
            </a:r>
            <a:r>
              <a:rPr lang="en-US" baseline="0" dirty="0" err="1" smtClean="0"/>
              <a:t>secs</a:t>
            </a:r>
            <a:endParaRPr lang="en-US" baseline="0" dirty="0" smtClean="0"/>
          </a:p>
          <a:p>
            <a:pPr eaLnBrk="1" hangingPunct="1"/>
            <a:r>
              <a:rPr lang="en-US" baseline="0" dirty="0" smtClean="0"/>
              <a:t>Total Elapsed = 31 </a:t>
            </a:r>
            <a:r>
              <a:rPr lang="en-US" baseline="0" dirty="0" err="1" smtClean="0"/>
              <a:t>mins</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25</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30311">
              <a:defRPr/>
            </a:pPr>
            <a:r>
              <a:rPr lang="en-US" i="1" dirty="0" smtClean="0"/>
              <a:t>But most importantly, the solution actually works.”</a:t>
            </a:r>
          </a:p>
          <a:p>
            <a:pPr defTabSz="930311">
              <a:defRPr/>
            </a:pPr>
            <a:endParaRPr lang="en-US" i="1" dirty="0" smtClean="0"/>
          </a:p>
          <a:p>
            <a:pPr defTabSz="930311">
              <a:defRPr/>
            </a:pPr>
            <a:r>
              <a:rPr lang="en-US" i="0" dirty="0" smtClean="0"/>
              <a:t>Ask</a:t>
            </a:r>
            <a:r>
              <a:rPr lang="en-US" i="0" baseline="0" dirty="0" smtClean="0"/>
              <a:t> audience what’s going through their mind about this case right now?</a:t>
            </a:r>
            <a:endParaRPr lang="en-US" i="0" dirty="0" smtClean="0"/>
          </a:p>
          <a:p>
            <a:pPr eaLnBrk="1" hangingPunct="1"/>
            <a:r>
              <a:rPr lang="en-US" dirty="0" smtClean="0"/>
              <a:t>________________</a:t>
            </a:r>
          </a:p>
          <a:p>
            <a:pPr eaLnBrk="1" hangingPunct="1"/>
            <a:r>
              <a:rPr lang="en-US" dirty="0" smtClean="0"/>
              <a:t>Duration =</a:t>
            </a:r>
            <a:r>
              <a:rPr lang="en-US" baseline="0" dirty="0" smtClean="0"/>
              <a:t> 3 </a:t>
            </a:r>
            <a:r>
              <a:rPr lang="en-US" baseline="0" dirty="0" err="1" smtClean="0"/>
              <a:t>secs</a:t>
            </a:r>
            <a:endParaRPr lang="en-US" baseline="0" dirty="0" smtClean="0"/>
          </a:p>
          <a:p>
            <a:pPr eaLnBrk="1" hangingPunct="1"/>
            <a:r>
              <a:rPr lang="en-US" baseline="0" dirty="0" smtClean="0"/>
              <a:t>Total Elapsed = 34 </a:t>
            </a:r>
            <a:r>
              <a:rPr lang="en-US" baseline="0" dirty="0" err="1" smtClean="0"/>
              <a:t>mins</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just </a:t>
            </a:r>
            <a:r>
              <a:rPr lang="en-US" dirty="0" err="1" smtClean="0"/>
              <a:t>a“chapter</a:t>
            </a:r>
            <a:r>
              <a:rPr lang="en-US" dirty="0" smtClean="0"/>
              <a:t> marker –</a:t>
            </a:r>
            <a:r>
              <a:rPr lang="en-US" baseline="0" dirty="0" smtClean="0"/>
              <a:t> to help participants cognitively “chunk” the two cases more effectively.</a:t>
            </a:r>
            <a:endParaRPr lang="en-US" dirty="0"/>
          </a:p>
        </p:txBody>
      </p:sp>
      <p:sp>
        <p:nvSpPr>
          <p:cNvPr id="4" name="Slide Number Placeholder 3"/>
          <p:cNvSpPr>
            <a:spLocks noGrp="1"/>
          </p:cNvSpPr>
          <p:nvPr>
            <p:ph type="sldNum" sz="quarter" idx="10"/>
          </p:nvPr>
        </p:nvSpPr>
        <p:spPr/>
        <p:txBody>
          <a:bodyPr/>
          <a:lstStyle/>
          <a:p>
            <a:fld id="{0349E54C-CE69-4CC8-A26D-B11A76F072D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27</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a:t>
            </a:r>
            <a:r>
              <a:rPr lang="en-US" baseline="0" dirty="0" smtClean="0"/>
              <a:t> 1:</a:t>
            </a:r>
            <a:endParaRPr lang="en-US" dirty="0" smtClean="0"/>
          </a:p>
          <a:p>
            <a:pPr eaLnBrk="1" hangingPunct="1"/>
            <a:endParaRPr lang="en-US" dirty="0" smtClean="0"/>
          </a:p>
          <a:p>
            <a:pPr marL="228600" indent="-228600">
              <a:spcBef>
                <a:spcPts val="610"/>
              </a:spcBef>
              <a:buFont typeface="+mj-lt"/>
              <a:buAutoNum type="arabicPeriod"/>
            </a:pPr>
            <a:r>
              <a:rPr lang="en-US" dirty="0" smtClean="0">
                <a:ea typeface="Times New Roman"/>
                <a:cs typeface="Times New Roman"/>
              </a:rPr>
              <a:t> At 3:26 in the afternoon, o</a:t>
            </a:r>
            <a:r>
              <a:rPr lang="en-US" baseline="0" dirty="0" smtClean="0">
                <a:ea typeface="Times New Roman"/>
                <a:cs typeface="Times New Roman"/>
              </a:rPr>
              <a:t>n a hot spring day, l</a:t>
            </a:r>
            <a:r>
              <a:rPr lang="en-US" dirty="0" smtClean="0">
                <a:ea typeface="Times New Roman"/>
                <a:cs typeface="Times New Roman"/>
              </a:rPr>
              <a:t>ightning struck a 138 kV</a:t>
            </a:r>
            <a:r>
              <a:rPr lang="en-US" baseline="0" dirty="0" smtClean="0">
                <a:ea typeface="Times New Roman"/>
                <a:cs typeface="Times New Roman"/>
              </a:rPr>
              <a:t> </a:t>
            </a:r>
            <a:r>
              <a:rPr lang="en-US" dirty="0" smtClean="0">
                <a:ea typeface="Times New Roman"/>
                <a:cs typeface="Times New Roman"/>
              </a:rPr>
              <a:t>transmission</a:t>
            </a:r>
            <a:r>
              <a:rPr lang="en-US" baseline="0" dirty="0" smtClean="0">
                <a:ea typeface="Times New Roman"/>
                <a:cs typeface="Times New Roman"/>
              </a:rPr>
              <a:t> line.</a:t>
            </a:r>
            <a:endParaRPr lang="en-US" dirty="0" smtClean="0">
              <a:ea typeface="Times New Roman"/>
              <a:cs typeface="Times New Roman"/>
            </a:endParaRPr>
          </a:p>
          <a:p>
            <a:pPr marL="228600" indent="-228600">
              <a:spcBef>
                <a:spcPts val="610"/>
              </a:spcBef>
              <a:buFont typeface="+mj-lt"/>
              <a:buAutoNum type="arabicPeriod"/>
            </a:pPr>
            <a:r>
              <a:rPr lang="en-US" dirty="0" smtClean="0">
                <a:ea typeface="Times New Roman"/>
                <a:cs typeface="Times New Roman"/>
              </a:rPr>
              <a:t> B</a:t>
            </a:r>
            <a:r>
              <a:rPr lang="en-US" baseline="0" dirty="0" smtClean="0">
                <a:ea typeface="Times New Roman"/>
                <a:cs typeface="Times New Roman"/>
              </a:rPr>
              <a:t>reakers on that line opened instantly.</a:t>
            </a:r>
          </a:p>
          <a:p>
            <a:pPr marL="228600" indent="-228600">
              <a:spcBef>
                <a:spcPts val="610"/>
              </a:spcBef>
              <a:buFont typeface="+mj-lt"/>
              <a:buAutoNum type="arabicPeriod"/>
            </a:pPr>
            <a:r>
              <a:rPr lang="en-US" baseline="0" dirty="0" smtClean="0">
                <a:ea typeface="Times New Roman"/>
                <a:cs typeface="Times New Roman"/>
              </a:rPr>
              <a:t> Simultaneously, a</a:t>
            </a:r>
            <a:r>
              <a:rPr lang="en-US" dirty="0" smtClean="0">
                <a:ea typeface="Times New Roman"/>
                <a:cs typeface="Times New Roman"/>
              </a:rPr>
              <a:t>n unexpected breaker failure lockout caused SIX other breakers to open.</a:t>
            </a:r>
          </a:p>
          <a:p>
            <a:pPr marL="228600" indent="-228600">
              <a:spcBef>
                <a:spcPts val="610"/>
              </a:spcBef>
              <a:buFont typeface="+mj-lt"/>
              <a:buAutoNum type="arabicPeriod"/>
            </a:pPr>
            <a:r>
              <a:rPr lang="en-US" dirty="0" smtClean="0">
                <a:ea typeface="Times New Roman"/>
                <a:cs typeface="Times New Roman"/>
              </a:rPr>
              <a:t> This caused outages to two additional transmission lines, plus a 138kV bus and a 345/138kV transformer bank. </a:t>
            </a:r>
          </a:p>
          <a:p>
            <a:pPr marL="228600" indent="-228600">
              <a:spcBef>
                <a:spcPts val="610"/>
              </a:spcBef>
              <a:buFont typeface="+mj-lt"/>
              <a:buAutoNum type="arabicPeriod"/>
            </a:pPr>
            <a:r>
              <a:rPr lang="en-US" dirty="0" smtClean="0">
                <a:cs typeface="Times New Roman"/>
              </a:rPr>
              <a:t> Total - over 8,000 people in the dark </a:t>
            </a:r>
            <a:endParaRPr lang="en-US" dirty="0" smtClean="0"/>
          </a:p>
          <a:p>
            <a:pPr eaLnBrk="1" hangingPunct="1"/>
            <a:r>
              <a:rPr lang="en-US" dirty="0" smtClean="0"/>
              <a:t>________________</a:t>
            </a:r>
          </a:p>
          <a:p>
            <a:pPr eaLnBrk="1" hangingPunct="1"/>
            <a:r>
              <a:rPr lang="en-US" dirty="0" smtClean="0"/>
              <a:t>Duration = 3 </a:t>
            </a:r>
            <a:r>
              <a:rPr lang="en-US" dirty="0" err="1" smtClean="0"/>
              <a:t>mins</a:t>
            </a:r>
            <a:endParaRPr lang="en-US" baseline="0" dirty="0" smtClean="0"/>
          </a:p>
          <a:p>
            <a:pPr eaLnBrk="1" hangingPunct="1"/>
            <a:r>
              <a:rPr lang="en-US" baseline="0" dirty="0" smtClean="0"/>
              <a:t>Total Elapsed = 3 </a:t>
            </a:r>
            <a:r>
              <a:rPr lang="en-US" baseline="0" dirty="0" err="1" smtClean="0"/>
              <a:t>mins</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28</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228600" indent="-228600" eaLnBrk="1" hangingPunct="1">
              <a:buFont typeface="+mj-lt"/>
              <a:buAutoNum type="arabicPeriod"/>
            </a:pPr>
            <a:r>
              <a:rPr lang="en-US" sz="1200" kern="1200" dirty="0" smtClean="0">
                <a:solidFill>
                  <a:schemeClr val="tx1"/>
                </a:solidFill>
                <a:latin typeface="+mn-lt"/>
                <a:ea typeface="+mn-ea"/>
                <a:cs typeface="+mn-cs"/>
              </a:rPr>
              <a:t>The protection system faile</a:t>
            </a:r>
            <a:r>
              <a:rPr lang="en-US" sz="1200" kern="1200" baseline="0" dirty="0" smtClean="0">
                <a:solidFill>
                  <a:schemeClr val="tx1"/>
                </a:solidFill>
                <a:latin typeface="+mn-lt"/>
                <a:ea typeface="+mn-ea"/>
                <a:cs typeface="+mn-cs"/>
              </a:rPr>
              <a:t>d to operate as desired because a single set of jumpers was left in place.</a:t>
            </a:r>
            <a:r>
              <a:rPr lang="en-US" sz="1200" kern="1200" dirty="0" smtClean="0">
                <a:solidFill>
                  <a:schemeClr val="tx1"/>
                </a:solidFill>
                <a:latin typeface="+mn-lt"/>
                <a:ea typeface="+mn-ea"/>
                <a:cs typeface="+mn-cs"/>
              </a:rPr>
              <a:t> </a:t>
            </a:r>
          </a:p>
          <a:p>
            <a:pPr marL="228600" indent="-228600" eaLnBrk="1" hangingPunct="1">
              <a:buFont typeface="+mj-lt"/>
              <a:buAutoNum type="arabicPeriod"/>
            </a:pPr>
            <a:r>
              <a:rPr lang="en-US" sz="1200" kern="1200" dirty="0" smtClean="0">
                <a:solidFill>
                  <a:schemeClr val="tx1"/>
                </a:solidFill>
                <a:latin typeface="+mn-lt"/>
                <a:ea typeface="+mn-ea"/>
                <a:cs typeface="+mn-cs"/>
              </a:rPr>
              <a:t>The jumper position did not allow the breaker failure timer to operate,</a:t>
            </a:r>
            <a:r>
              <a:rPr lang="en-US" sz="1200" kern="1200" baseline="0" dirty="0" smtClean="0">
                <a:solidFill>
                  <a:schemeClr val="tx1"/>
                </a:solidFill>
                <a:latin typeface="+mn-lt"/>
                <a:ea typeface="+mn-ea"/>
                <a:cs typeface="+mn-cs"/>
              </a:rPr>
              <a:t> so the breaker went into lockout mode and tripped the six other breakers open.</a:t>
            </a:r>
            <a:endParaRPr lang="en-US" sz="1200" kern="1200" dirty="0" smtClean="0">
              <a:solidFill>
                <a:schemeClr val="tx1"/>
              </a:solidFill>
              <a:latin typeface="+mn-lt"/>
              <a:ea typeface="+mn-ea"/>
              <a:cs typeface="+mn-cs"/>
            </a:endParaRPr>
          </a:p>
          <a:p>
            <a:pPr eaLnBrk="1" hangingPunct="1"/>
            <a:endParaRPr lang="en-US" sz="1200" kern="1200" dirty="0" smtClean="0">
              <a:solidFill>
                <a:schemeClr val="tx1"/>
              </a:solidFill>
              <a:latin typeface="+mn-lt"/>
              <a:ea typeface="+mn-ea"/>
              <a:cs typeface="+mn-cs"/>
            </a:endParaRPr>
          </a:p>
          <a:p>
            <a:pPr eaLnBrk="1" hangingPunct="1"/>
            <a:r>
              <a:rPr lang="en-US" dirty="0" smtClean="0"/>
              <a:t>________________</a:t>
            </a:r>
          </a:p>
          <a:p>
            <a:pPr eaLnBrk="1" hangingPunct="1"/>
            <a:r>
              <a:rPr lang="en-US" dirty="0" smtClean="0"/>
              <a:t>Duration = 2 </a:t>
            </a:r>
            <a:r>
              <a:rPr lang="en-US" dirty="0" err="1" smtClean="0"/>
              <a:t>mins</a:t>
            </a:r>
            <a:endParaRPr lang="en-US" baseline="0" dirty="0" smtClean="0"/>
          </a:p>
          <a:p>
            <a:pPr eaLnBrk="1" hangingPunct="1"/>
            <a:r>
              <a:rPr lang="en-US" baseline="0" dirty="0" smtClean="0"/>
              <a:t>Total Elapsed = 5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29</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Both</a:t>
            </a:r>
            <a:r>
              <a:rPr lang="en-US" baseline="0" dirty="0" smtClean="0"/>
              <a:t> presenters monitor, listen, and coach individual pairs as needed.</a:t>
            </a:r>
          </a:p>
          <a:p>
            <a:pPr eaLnBrk="1" hangingPunct="1"/>
            <a:endParaRPr lang="en-US" baseline="0" dirty="0" smtClean="0"/>
          </a:p>
          <a:p>
            <a:pPr eaLnBrk="1" hangingPunct="1"/>
            <a:r>
              <a:rPr lang="en-US" dirty="0" smtClean="0"/>
              <a:t>________________</a:t>
            </a:r>
          </a:p>
          <a:p>
            <a:pPr eaLnBrk="1" hangingPunct="1"/>
            <a:r>
              <a:rPr lang="en-US" dirty="0" smtClean="0"/>
              <a:t>Duration =</a:t>
            </a:r>
            <a:r>
              <a:rPr lang="en-US" baseline="0" dirty="0" smtClean="0"/>
              <a:t> 4 </a:t>
            </a:r>
            <a:r>
              <a:rPr lang="en-US" baseline="0" dirty="0" err="1" smtClean="0"/>
              <a:t>mins</a:t>
            </a:r>
            <a:r>
              <a:rPr lang="en-US" baseline="0" dirty="0" smtClean="0"/>
              <a:t> </a:t>
            </a:r>
          </a:p>
          <a:p>
            <a:pPr eaLnBrk="1" hangingPunct="1"/>
            <a:r>
              <a:rPr lang="en-US" baseline="0" dirty="0" smtClean="0"/>
              <a:t>Total Elapsed = 9 </a:t>
            </a:r>
            <a:r>
              <a:rPr lang="en-US" baseline="0" dirty="0" err="1" smtClean="0"/>
              <a:t>mins</a:t>
            </a:r>
            <a:endParaRPr lang="en-US" dirty="0" smtClean="0"/>
          </a:p>
          <a:p>
            <a:pPr marL="232578" indent="-232578"/>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normAutofit lnSpcReduction="10000"/>
          </a:bodyPr>
          <a:lstStyle/>
          <a:p>
            <a:r>
              <a:rPr lang="en-US" dirty="0" smtClean="0"/>
              <a:t>Presenter 1</a:t>
            </a:r>
            <a:r>
              <a:rPr lang="en-US" baseline="0" dirty="0" smtClean="0"/>
              <a:t>:</a:t>
            </a:r>
          </a:p>
          <a:p>
            <a:pPr eaLnBrk="1" hangingPunct="1"/>
            <a:endParaRPr lang="en-US" dirty="0" smtClean="0"/>
          </a:p>
          <a:p>
            <a:pPr eaLnBrk="1" hangingPunct="1"/>
            <a:r>
              <a:rPr lang="en-US" dirty="0" smtClean="0"/>
              <a:t>On a Monday morning in June while back, a Distribution Electric Serviceman was assigned the task of disconnecting service to three customers at a local shopping mall. This work involved removing the existing meters, installing a disconnect adapter at each location, and them re-installing the meters.  As the Serviceman was re-installing the second meter, a flash occurred. The injured employee was transported to the hospital and admitted for treatment. </a:t>
            </a:r>
          </a:p>
          <a:p>
            <a:pPr eaLnBrk="1" hangingPunct="1"/>
            <a:endParaRPr lang="en-US" dirty="0" smtClean="0"/>
          </a:p>
          <a:p>
            <a:r>
              <a:rPr lang="en-US" dirty="0" smtClean="0"/>
              <a:t>All three of the meters were grouped together at the same location.  The customer serviceman decided to remove all three meters, install the three disconnect adapters, and then re-install each of the meters. The disconnect adapter allows the meter to remain energized after re-installation but does not allow current to flow through the meter.</a:t>
            </a:r>
          </a:p>
          <a:p>
            <a:r>
              <a:rPr lang="en-US" dirty="0" smtClean="0"/>
              <a:t> </a:t>
            </a:r>
          </a:p>
          <a:p>
            <a:r>
              <a:rPr lang="en-US" dirty="0" smtClean="0"/>
              <a:t>The three meters were removed from the meter bases. A disconnect adapter was placed in the first meter base. The second meter base was configured in a manner that required the removal of one of the blade assemblies from the disconnect adapter.</a:t>
            </a:r>
          </a:p>
          <a:p>
            <a:pPr eaLnBrk="1" hangingPunct="1"/>
            <a:endParaRPr lang="en-US" dirty="0" smtClean="0"/>
          </a:p>
          <a:p>
            <a:pPr eaLnBrk="1" hangingPunct="1"/>
            <a:r>
              <a:rPr lang="en-US" dirty="0" smtClean="0"/>
              <a:t>________________</a:t>
            </a:r>
          </a:p>
          <a:p>
            <a:pPr eaLnBrk="1" hangingPunct="1"/>
            <a:r>
              <a:rPr lang="en-US" dirty="0" smtClean="0"/>
              <a:t>Duration =</a:t>
            </a:r>
            <a:r>
              <a:rPr lang="en-US" baseline="0" dirty="0" smtClean="0"/>
              <a:t> 45 </a:t>
            </a:r>
            <a:r>
              <a:rPr lang="en-US" baseline="0" dirty="0" err="1" smtClean="0"/>
              <a:t>secs</a:t>
            </a:r>
            <a:endParaRPr lang="en-US" baseline="0" dirty="0" smtClean="0"/>
          </a:p>
          <a:p>
            <a:pPr eaLnBrk="1" hangingPunct="1"/>
            <a:r>
              <a:rPr lang="en-US" baseline="0" dirty="0" smtClean="0"/>
              <a:t>Total Elapsed = 2 </a:t>
            </a:r>
            <a:r>
              <a:rPr lang="en-US" baseline="0" dirty="0" err="1" smtClean="0"/>
              <a:t>mins</a:t>
            </a:r>
            <a:endParaRPr lang="en-US" baseline="0" dirty="0" smtClean="0"/>
          </a:p>
          <a:p>
            <a:pPr defTabSz="930311"/>
            <a:r>
              <a:rPr lang="en-US" baseline="0" dirty="0" smtClean="0"/>
              <a:t>(all time hacks approximate)</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30</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a:t>
            </a:r>
            <a:r>
              <a:rPr lang="en-US" baseline="0" dirty="0" smtClean="0"/>
              <a:t> 1:</a:t>
            </a:r>
          </a:p>
          <a:p>
            <a:pPr eaLnBrk="1" hangingPunct="1"/>
            <a:r>
              <a:rPr lang="en-US" i="1" dirty="0" smtClean="0"/>
              <a:t>By now you know that,</a:t>
            </a:r>
            <a:r>
              <a:rPr lang="en-US" i="1" baseline="0" dirty="0" smtClean="0"/>
              <a:t> what MANY people call the “Cause” is really… (elicit)</a:t>
            </a:r>
            <a:endParaRPr lang="en-US" dirty="0" smtClean="0"/>
          </a:p>
          <a:p>
            <a:pPr eaLnBrk="1" hangingPunct="1"/>
            <a:r>
              <a:rPr lang="en-US" dirty="0" smtClean="0"/>
              <a:t>________________</a:t>
            </a:r>
          </a:p>
          <a:p>
            <a:pPr eaLnBrk="1" hangingPunct="1"/>
            <a:r>
              <a:rPr lang="en-US" dirty="0" smtClean="0"/>
              <a:t>Duration =</a:t>
            </a:r>
            <a:r>
              <a:rPr lang="en-US" baseline="0" dirty="0" smtClean="0"/>
              <a:t> 15 </a:t>
            </a:r>
            <a:r>
              <a:rPr lang="en-US" baseline="0" dirty="0" err="1" smtClean="0"/>
              <a:t>secs</a:t>
            </a:r>
            <a:r>
              <a:rPr lang="en-US" baseline="0" dirty="0" smtClean="0"/>
              <a:t> </a:t>
            </a:r>
          </a:p>
          <a:p>
            <a:pPr eaLnBrk="1" hangingPunct="1"/>
            <a:r>
              <a:rPr lang="en-US" baseline="0" dirty="0" smtClean="0"/>
              <a:t>Total Elapsed = 9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31</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a:t>
            </a:r>
            <a:r>
              <a:rPr lang="en-US" baseline="0" dirty="0" smtClean="0"/>
              <a:t> 2:</a:t>
            </a:r>
          </a:p>
          <a:p>
            <a:pPr eaLnBrk="1" hangingPunct="1"/>
            <a:r>
              <a:rPr lang="en-US" i="1" baseline="0" dirty="0" smtClean="0"/>
              <a:t>…just the “Apparent Cause.”</a:t>
            </a:r>
          </a:p>
          <a:p>
            <a:pPr eaLnBrk="1" hangingPunct="1"/>
            <a:endParaRPr lang="en-US" dirty="0" smtClean="0"/>
          </a:p>
          <a:p>
            <a:pPr eaLnBrk="1" hangingPunct="1"/>
            <a:r>
              <a:rPr lang="en-US" dirty="0" smtClean="0"/>
              <a:t>So,</a:t>
            </a:r>
            <a:r>
              <a:rPr lang="en-US" baseline="0" dirty="0" smtClean="0"/>
              <a:t> what</a:t>
            </a:r>
            <a:r>
              <a:rPr lang="en-US" dirty="0" smtClean="0"/>
              <a:t> can you do to</a:t>
            </a:r>
            <a:r>
              <a:rPr lang="en-US" baseline="0" dirty="0" smtClean="0"/>
              <a:t> </a:t>
            </a:r>
            <a:r>
              <a:rPr lang="en-US" dirty="0" smtClean="0"/>
              <a:t>move</a:t>
            </a:r>
            <a:endParaRPr lang="en-US" baseline="0" dirty="0" smtClean="0"/>
          </a:p>
          <a:p>
            <a:pPr eaLnBrk="1" hangingPunct="1">
              <a:buFontTx/>
              <a:buChar char="-"/>
            </a:pPr>
            <a:r>
              <a:rPr lang="en-US" dirty="0" smtClean="0"/>
              <a:t>from the Apparent Cause </a:t>
            </a:r>
          </a:p>
          <a:p>
            <a:pPr eaLnBrk="1" hangingPunct="1">
              <a:buFontTx/>
              <a:buChar char="-"/>
            </a:pPr>
            <a:r>
              <a:rPr lang="en-US" dirty="0" smtClean="0"/>
              <a:t>to the Root Cause?</a:t>
            </a:r>
          </a:p>
          <a:p>
            <a:pPr eaLnBrk="1" hangingPunct="1">
              <a:buFontTx/>
              <a:buChar char="-"/>
            </a:pPr>
            <a:endParaRPr lang="en-US" dirty="0" smtClean="0"/>
          </a:p>
          <a:p>
            <a:pPr eaLnBrk="1" hangingPunct="1">
              <a:buFontTx/>
              <a:buNone/>
            </a:pPr>
            <a:r>
              <a:rPr lang="en-US" b="1" dirty="0" smtClean="0"/>
              <a:t>Ask</a:t>
            </a:r>
            <a:r>
              <a:rPr lang="en-US" b="1" baseline="0" dirty="0" smtClean="0"/>
              <a:t> good questions.</a:t>
            </a:r>
            <a:endParaRPr lang="en-US" b="1" dirty="0" smtClean="0"/>
          </a:p>
          <a:p>
            <a:pPr eaLnBrk="1" hangingPunct="1"/>
            <a:r>
              <a:rPr lang="en-US" dirty="0" smtClean="0"/>
              <a:t>________________</a:t>
            </a:r>
          </a:p>
          <a:p>
            <a:pPr eaLnBrk="1" hangingPunct="1"/>
            <a:r>
              <a:rPr lang="en-US" dirty="0" smtClean="0"/>
              <a:t>Duration =</a:t>
            </a:r>
            <a:r>
              <a:rPr lang="en-US" baseline="0" dirty="0" smtClean="0"/>
              <a:t> 30 </a:t>
            </a:r>
            <a:r>
              <a:rPr lang="en-US" baseline="0" dirty="0" err="1" smtClean="0"/>
              <a:t>secs</a:t>
            </a:r>
            <a:r>
              <a:rPr lang="en-US" baseline="0" dirty="0" smtClean="0"/>
              <a:t> </a:t>
            </a:r>
          </a:p>
          <a:p>
            <a:pPr eaLnBrk="1" hangingPunct="1"/>
            <a:r>
              <a:rPr lang="en-US" baseline="0" dirty="0" smtClean="0"/>
              <a:t>Total Elapsed = 10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32</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Both</a:t>
            </a:r>
            <a:r>
              <a:rPr lang="en-US" baseline="0" dirty="0" smtClean="0"/>
              <a:t> presenters monitor, listen, and coach individual pairs as needed.</a:t>
            </a:r>
          </a:p>
          <a:p>
            <a:pPr eaLnBrk="1" hangingPunct="1"/>
            <a:r>
              <a:rPr lang="en-US" dirty="0" smtClean="0"/>
              <a:t>________________</a:t>
            </a:r>
          </a:p>
          <a:p>
            <a:pPr eaLnBrk="1" hangingPunct="1"/>
            <a:r>
              <a:rPr lang="en-US" dirty="0" smtClean="0"/>
              <a:t>Duration =</a:t>
            </a:r>
            <a:r>
              <a:rPr lang="en-US" baseline="0" dirty="0" smtClean="0"/>
              <a:t> 5 </a:t>
            </a:r>
            <a:r>
              <a:rPr lang="en-US" baseline="0" dirty="0" err="1" smtClean="0"/>
              <a:t>mins</a:t>
            </a:r>
            <a:r>
              <a:rPr lang="en-US" baseline="0" dirty="0" smtClean="0"/>
              <a:t> </a:t>
            </a:r>
          </a:p>
          <a:p>
            <a:pPr eaLnBrk="1" hangingPunct="1"/>
            <a:r>
              <a:rPr lang="en-US" baseline="0" dirty="0" smtClean="0"/>
              <a:t>Total Elapsed = 15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33</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 TWO</a:t>
            </a:r>
            <a:r>
              <a:rPr lang="en-US" baseline="0" dirty="0" smtClean="0"/>
              <a:t> asks:</a:t>
            </a:r>
          </a:p>
          <a:p>
            <a:pPr eaLnBrk="1" hangingPunct="1"/>
            <a:r>
              <a:rPr lang="en-US" i="1" dirty="0" smtClean="0"/>
              <a:t>What caused him to</a:t>
            </a:r>
            <a:r>
              <a:rPr lang="en-US" i="1" baseline="0" dirty="0" smtClean="0"/>
              <a:t> leave the jumpers in place… specifically…” </a:t>
            </a:r>
            <a:r>
              <a:rPr lang="en-US" baseline="0" dirty="0" smtClean="0"/>
              <a:t>(advance slide)</a:t>
            </a:r>
          </a:p>
          <a:p>
            <a:pPr eaLnBrk="1" hangingPunct="1"/>
            <a:r>
              <a:rPr lang="en-US" dirty="0" smtClean="0"/>
              <a:t>________________</a:t>
            </a:r>
          </a:p>
          <a:p>
            <a:pPr eaLnBrk="1" hangingPunct="1"/>
            <a:r>
              <a:rPr lang="en-US" dirty="0" smtClean="0"/>
              <a:t>Duration =</a:t>
            </a:r>
            <a:r>
              <a:rPr lang="en-US" baseline="0" dirty="0" smtClean="0"/>
              <a:t> 15 </a:t>
            </a:r>
            <a:r>
              <a:rPr lang="en-US" baseline="0" dirty="0" err="1" smtClean="0"/>
              <a:t>secs</a:t>
            </a:r>
            <a:r>
              <a:rPr lang="en-US" baseline="0" dirty="0" smtClean="0"/>
              <a:t> </a:t>
            </a:r>
          </a:p>
          <a:p>
            <a:pPr eaLnBrk="1" hangingPunct="1"/>
            <a:r>
              <a:rPr lang="en-US" baseline="0" dirty="0" smtClean="0"/>
              <a:t>Total Elapsed = 16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34</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TWO</a:t>
            </a:r>
            <a:r>
              <a:rPr lang="en-US" baseline="0" dirty="0" smtClean="0"/>
              <a:t> asks question (and asks how many audience members came up with same question)</a:t>
            </a:r>
          </a:p>
          <a:p>
            <a:pPr eaLnBrk="1" hangingPunct="1"/>
            <a:endParaRPr lang="en-US" dirty="0" smtClean="0"/>
          </a:p>
          <a:p>
            <a:pPr eaLnBrk="1" hangingPunct="1"/>
            <a:r>
              <a:rPr lang="en-US" dirty="0" smtClean="0"/>
              <a:t>Presenter 1 answers – “</a:t>
            </a:r>
            <a:r>
              <a:rPr lang="en-US" i="1" dirty="0" smtClean="0"/>
              <a:t>None that we know of.</a:t>
            </a:r>
            <a:r>
              <a:rPr lang="en-US" i="1" baseline="0" dirty="0" smtClean="0"/>
              <a:t> “</a:t>
            </a:r>
          </a:p>
          <a:p>
            <a:pPr eaLnBrk="1" hangingPunct="1"/>
            <a:endParaRPr lang="en-US" dirty="0" smtClean="0"/>
          </a:p>
          <a:p>
            <a:pPr eaLnBrk="1" hangingPunct="1"/>
            <a:r>
              <a:rPr lang="en-US" dirty="0" smtClean="0"/>
              <a:t>Good follow up questions might be, </a:t>
            </a:r>
          </a:p>
          <a:p>
            <a:pPr eaLnBrk="1" hangingPunct="1"/>
            <a:r>
              <a:rPr lang="en-US" i="1" dirty="0" smtClean="0"/>
              <a:t>“What defenses do you use</a:t>
            </a:r>
            <a:r>
              <a:rPr lang="en-US" i="1" baseline="0" dirty="0" smtClean="0"/>
              <a:t> in situations like these?”</a:t>
            </a:r>
          </a:p>
          <a:p>
            <a:pPr eaLnBrk="1" hangingPunct="1"/>
            <a:r>
              <a:rPr lang="en-US" i="1" baseline="0" dirty="0" smtClean="0"/>
              <a:t>“What defended COULD you use?”</a:t>
            </a:r>
            <a:endParaRPr lang="en-US" i="1" dirty="0" smtClean="0"/>
          </a:p>
          <a:p>
            <a:pPr eaLnBrk="1" hangingPunct="1"/>
            <a:r>
              <a:rPr lang="en-US" dirty="0" smtClean="0"/>
              <a:t>________________</a:t>
            </a:r>
          </a:p>
          <a:p>
            <a:pPr eaLnBrk="1" hangingPunct="1"/>
            <a:r>
              <a:rPr lang="en-US" dirty="0" smtClean="0"/>
              <a:t>Duration =</a:t>
            </a:r>
            <a:r>
              <a:rPr lang="en-US" baseline="0" dirty="0" smtClean="0"/>
              <a:t> 2 </a:t>
            </a:r>
            <a:r>
              <a:rPr lang="en-US" baseline="0" dirty="0" err="1" smtClean="0"/>
              <a:t>mins</a:t>
            </a:r>
            <a:r>
              <a:rPr lang="en-US" baseline="0" dirty="0" smtClean="0"/>
              <a:t> </a:t>
            </a:r>
          </a:p>
          <a:p>
            <a:pPr eaLnBrk="1" hangingPunct="1"/>
            <a:r>
              <a:rPr lang="en-US" baseline="0" dirty="0" smtClean="0"/>
              <a:t>Total Elapsed = 18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35</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TWO</a:t>
            </a:r>
            <a:r>
              <a:rPr lang="en-US" baseline="0" dirty="0" smtClean="0"/>
              <a:t> asks question (and asks how many audience members came up with same question)</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1 answers – “</a:t>
            </a:r>
            <a:r>
              <a:rPr lang="en-US" i="1" dirty="0" smtClean="0"/>
              <a:t>Nothing that we know of.</a:t>
            </a:r>
            <a:r>
              <a:rPr lang="en-US" i="1" baseline="0" dirty="0" smtClean="0"/>
              <a:t> “</a:t>
            </a:r>
          </a:p>
          <a:p>
            <a:pPr eaLnBrk="1" hangingPunct="1"/>
            <a:endParaRPr lang="en-US" dirty="0" smtClean="0"/>
          </a:p>
          <a:p>
            <a:pPr eaLnBrk="1" hangingPunct="1"/>
            <a:r>
              <a:rPr lang="en-US" dirty="0" smtClean="0"/>
              <a:t>This</a:t>
            </a:r>
            <a:r>
              <a:rPr lang="en-US" baseline="0" dirty="0" smtClean="0"/>
              <a:t> is a good time to a</a:t>
            </a:r>
            <a:r>
              <a:rPr lang="en-US" dirty="0" smtClean="0"/>
              <a:t>sk</a:t>
            </a:r>
            <a:r>
              <a:rPr lang="en-US" baseline="0" dirty="0" smtClean="0"/>
              <a:t> relevant </a:t>
            </a:r>
            <a:r>
              <a:rPr lang="en-US" dirty="0" smtClean="0"/>
              <a:t>follow up questions.</a:t>
            </a:r>
            <a:endParaRPr lang="en-US" i="1" dirty="0" smtClean="0"/>
          </a:p>
          <a:p>
            <a:pPr eaLnBrk="1" hangingPunct="1"/>
            <a:r>
              <a:rPr lang="en-US" dirty="0" smtClean="0"/>
              <a:t>________________</a:t>
            </a:r>
          </a:p>
          <a:p>
            <a:pPr eaLnBrk="1" hangingPunct="1"/>
            <a:r>
              <a:rPr lang="en-US" dirty="0" smtClean="0"/>
              <a:t>Duration =</a:t>
            </a:r>
            <a:r>
              <a:rPr lang="en-US" baseline="0" dirty="0" smtClean="0"/>
              <a:t> 2 </a:t>
            </a:r>
            <a:r>
              <a:rPr lang="en-US" baseline="0" dirty="0" err="1" smtClean="0"/>
              <a:t>mins</a:t>
            </a:r>
            <a:r>
              <a:rPr lang="en-US" baseline="0" dirty="0" smtClean="0"/>
              <a:t> </a:t>
            </a:r>
          </a:p>
          <a:p>
            <a:pPr eaLnBrk="1" hangingPunct="1"/>
            <a:r>
              <a:rPr lang="en-US" baseline="0" dirty="0" smtClean="0"/>
              <a:t>Total Elapsed = 20 </a:t>
            </a:r>
            <a:r>
              <a:rPr lang="en-US" baseline="0" dirty="0" err="1" smtClean="0"/>
              <a:t>mins</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36</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TWO</a:t>
            </a:r>
            <a:r>
              <a:rPr lang="en-US" baseline="0" dirty="0" smtClean="0"/>
              <a:t> asks question (and asks how many audience members came up with same question)</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1 answers – “</a:t>
            </a:r>
            <a:r>
              <a:rPr lang="en-US" i="1" dirty="0" smtClean="0"/>
              <a:t>Yes.”</a:t>
            </a:r>
            <a:endParaRPr lang="en-US" i="1" baseline="0" dirty="0" smtClean="0"/>
          </a:p>
          <a:p>
            <a:pPr eaLnBrk="1" hangingPunct="1"/>
            <a:endParaRPr lang="en-US" dirty="0" smtClean="0"/>
          </a:p>
          <a:p>
            <a:pPr eaLnBrk="1" hangingPunct="1"/>
            <a:r>
              <a:rPr lang="en-US" dirty="0" smtClean="0"/>
              <a:t>This</a:t>
            </a:r>
            <a:r>
              <a:rPr lang="en-US" baseline="0" dirty="0" smtClean="0"/>
              <a:t> is a good time to a</a:t>
            </a:r>
            <a:r>
              <a:rPr lang="en-US" dirty="0" smtClean="0"/>
              <a:t>sk</a:t>
            </a:r>
            <a:r>
              <a:rPr lang="en-US" baseline="0" dirty="0" smtClean="0"/>
              <a:t> relevant </a:t>
            </a:r>
            <a:r>
              <a:rPr lang="en-US" dirty="0" smtClean="0"/>
              <a:t>follow up questions</a:t>
            </a:r>
            <a:r>
              <a:rPr lang="en-US" baseline="0" dirty="0" smtClean="0"/>
              <a:t> like, </a:t>
            </a:r>
            <a:r>
              <a:rPr lang="en-US" i="1" baseline="0" dirty="0" smtClean="0"/>
              <a:t>“Does the training at your company include human performance defenses that would apply here? Have you worked with other companies who used significantly better HP defenses in jobs like this?... Or others who didn’t use any HP defenses in jobs like this? – no need to reveal names, just stories.”</a:t>
            </a:r>
            <a:endParaRPr lang="en-US" i="1" dirty="0" smtClean="0"/>
          </a:p>
          <a:p>
            <a:pPr eaLnBrk="1" hangingPunct="1"/>
            <a:r>
              <a:rPr lang="en-US" dirty="0" smtClean="0"/>
              <a:t>________________</a:t>
            </a:r>
          </a:p>
          <a:p>
            <a:pPr eaLnBrk="1" hangingPunct="1"/>
            <a:r>
              <a:rPr lang="en-US" dirty="0" smtClean="0"/>
              <a:t>Duration =</a:t>
            </a:r>
            <a:r>
              <a:rPr lang="en-US" baseline="0" dirty="0" smtClean="0"/>
              <a:t> 3 </a:t>
            </a:r>
            <a:r>
              <a:rPr lang="en-US" baseline="0" dirty="0" err="1" smtClean="0"/>
              <a:t>mins</a:t>
            </a:r>
            <a:r>
              <a:rPr lang="en-US" baseline="0" dirty="0" smtClean="0"/>
              <a:t> </a:t>
            </a:r>
          </a:p>
          <a:p>
            <a:pPr eaLnBrk="1" hangingPunct="1"/>
            <a:r>
              <a:rPr lang="en-US" baseline="0" dirty="0" smtClean="0"/>
              <a:t>Total Elapsed = 23 </a:t>
            </a:r>
            <a:r>
              <a:rPr lang="en-US" baseline="0" dirty="0" err="1" smtClean="0"/>
              <a:t>mins</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37</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TWO</a:t>
            </a:r>
            <a:r>
              <a:rPr lang="en-US" baseline="0" dirty="0" smtClean="0"/>
              <a:t> asks question (and asks how many audience members came up with same question)</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1 answers – </a:t>
            </a:r>
            <a:r>
              <a:rPr lang="en-US" b="1" dirty="0" smtClean="0"/>
              <a:t>The field technician installed the relay and wiring according to the supplied wiring diagram.  The wiring diagram had an incorrect jumper position as compared to the logic diagram used in the design phase of the project. The jumper</a:t>
            </a:r>
            <a:r>
              <a:rPr lang="en-US" b="1" baseline="0" dirty="0" smtClean="0"/>
              <a:t> was only required during the initial installation. After the final installation work was complete, the jumper should have been removed, however, the jumper was left in the field prints.  The operator left the jumper in place per the diagram (predictable and seemingly appropriate behavior). </a:t>
            </a:r>
            <a:r>
              <a:rPr lang="en-US" sz="1200" b="1" kern="1200" dirty="0" smtClean="0">
                <a:solidFill>
                  <a:schemeClr val="tx1"/>
                </a:solidFill>
                <a:latin typeface="+mn-lt"/>
                <a:ea typeface="+mn-ea"/>
                <a:cs typeface="+mn-cs"/>
              </a:rPr>
              <a:t>Prior work on the relay included a plan to change how breaker failure operated for breakers A, D, and E.  The jumper change (or removal in this case) was not included on the wiring diagram used for the field installation of the relay</a:t>
            </a:r>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GREAT opportunity to talk about JUST</a:t>
            </a:r>
            <a:r>
              <a:rPr lang="en-US" sz="1200" kern="1200" baseline="0" dirty="0" smtClean="0">
                <a:solidFill>
                  <a:schemeClr val="tx1"/>
                </a:solidFill>
                <a:latin typeface="+mn-lt"/>
                <a:ea typeface="+mn-ea"/>
                <a:cs typeface="+mn-cs"/>
              </a:rPr>
              <a:t> CULTURE in the company.  Will people admit to making an error?  Is management going to support people talking about weaknesses in </a:t>
            </a:r>
            <a:r>
              <a:rPr lang="en-US" sz="1200" kern="1200" baseline="0" smtClean="0">
                <a:solidFill>
                  <a:schemeClr val="tx1"/>
                </a:solidFill>
                <a:latin typeface="+mn-lt"/>
                <a:ea typeface="+mn-ea"/>
                <a:cs typeface="+mn-cs"/>
              </a:rPr>
              <a:t>the company? </a:t>
            </a:r>
            <a:endParaRPr lang="en-US" dirty="0" smtClean="0"/>
          </a:p>
          <a:p>
            <a:pPr eaLnBrk="1" hangingPunct="1"/>
            <a:endParaRPr lang="en-US" dirty="0" smtClean="0"/>
          </a:p>
          <a:p>
            <a:pPr eaLnBrk="1" hangingPunct="1"/>
            <a:r>
              <a:rPr lang="en-US" dirty="0" smtClean="0"/>
              <a:t>This</a:t>
            </a:r>
            <a:r>
              <a:rPr lang="en-US" baseline="0" dirty="0" smtClean="0"/>
              <a:t> is a good time to a</a:t>
            </a:r>
            <a:r>
              <a:rPr lang="en-US" dirty="0" smtClean="0"/>
              <a:t>sk</a:t>
            </a:r>
            <a:r>
              <a:rPr lang="en-US" baseline="0" dirty="0" smtClean="0"/>
              <a:t> relevant </a:t>
            </a:r>
            <a:r>
              <a:rPr lang="en-US" dirty="0" smtClean="0"/>
              <a:t>follow up questions</a:t>
            </a:r>
            <a:r>
              <a:rPr lang="en-US" baseline="0" dirty="0" smtClean="0"/>
              <a:t> like, </a:t>
            </a:r>
            <a:r>
              <a:rPr lang="en-US" i="1" baseline="0" dirty="0" smtClean="0"/>
              <a:t>“Have you ever experienced something like this? Without revealing names, or other identifying details, can you tell us the story of what happened?”</a:t>
            </a:r>
            <a:endParaRPr lang="en-US" i="1" dirty="0" smtClean="0"/>
          </a:p>
          <a:p>
            <a:pPr eaLnBrk="1" hangingPunct="1"/>
            <a:r>
              <a:rPr lang="en-US" dirty="0" smtClean="0"/>
              <a:t>________________</a:t>
            </a:r>
          </a:p>
          <a:p>
            <a:pPr eaLnBrk="1" hangingPunct="1"/>
            <a:r>
              <a:rPr lang="en-US" dirty="0" smtClean="0"/>
              <a:t>Duration =</a:t>
            </a:r>
            <a:r>
              <a:rPr lang="en-US" baseline="0" dirty="0" smtClean="0"/>
              <a:t> 4 </a:t>
            </a:r>
            <a:r>
              <a:rPr lang="en-US" baseline="0" dirty="0" err="1" smtClean="0"/>
              <a:t>mins</a:t>
            </a:r>
            <a:r>
              <a:rPr lang="en-US" baseline="0" dirty="0" smtClean="0"/>
              <a:t> </a:t>
            </a:r>
          </a:p>
          <a:p>
            <a:pPr eaLnBrk="1" hangingPunct="1"/>
            <a:r>
              <a:rPr lang="en-US" baseline="0" dirty="0" smtClean="0"/>
              <a:t>Total Elapsed = 27 </a:t>
            </a:r>
            <a:r>
              <a:rPr lang="en-US" baseline="0" dirty="0" err="1" smtClean="0"/>
              <a:t>mins</a:t>
            </a:r>
            <a:endParaRPr lang="en-US" dirty="0" smtClean="0"/>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38</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TWO</a:t>
            </a:r>
            <a:r>
              <a:rPr lang="en-US" baseline="0" dirty="0" smtClean="0"/>
              <a:t> asks question (and asks how many audience members came up with same question)</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1 answers – probably</a:t>
            </a:r>
            <a:r>
              <a:rPr lang="en-US" baseline="0" dirty="0" smtClean="0"/>
              <a:t> many others would have done the same thing. So what started out looking like an individual error, we now can see is clearly a latent error (or condition</a:t>
            </a:r>
            <a:r>
              <a:rPr lang="en-US" baseline="0" smtClean="0"/>
              <a:t>). </a:t>
            </a:r>
            <a:endParaRPr lang="en-US" dirty="0" smtClean="0"/>
          </a:p>
          <a:p>
            <a:pPr eaLnBrk="1" hangingPunct="1"/>
            <a:endParaRPr lang="en-US" dirty="0" smtClean="0"/>
          </a:p>
          <a:p>
            <a:pPr eaLnBrk="1" hangingPunct="1"/>
            <a:r>
              <a:rPr lang="en-US" dirty="0" smtClean="0"/>
              <a:t>________________</a:t>
            </a:r>
          </a:p>
          <a:p>
            <a:pPr eaLnBrk="1" hangingPunct="1"/>
            <a:r>
              <a:rPr lang="en-US" dirty="0" smtClean="0"/>
              <a:t>Duration =</a:t>
            </a:r>
            <a:r>
              <a:rPr lang="en-US" baseline="0" dirty="0" smtClean="0"/>
              <a:t> 3 </a:t>
            </a:r>
            <a:r>
              <a:rPr lang="en-US" baseline="0" dirty="0" err="1" smtClean="0"/>
              <a:t>mins</a:t>
            </a:r>
            <a:r>
              <a:rPr lang="en-US" baseline="0" dirty="0" smtClean="0"/>
              <a:t> </a:t>
            </a:r>
          </a:p>
          <a:p>
            <a:pPr eaLnBrk="1" hangingPunct="1"/>
            <a:r>
              <a:rPr lang="en-US" baseline="0" dirty="0" smtClean="0"/>
              <a:t>Total Elapsed = 30 </a:t>
            </a:r>
            <a:r>
              <a:rPr lang="en-US" baseline="0" dirty="0" err="1" smtClean="0"/>
              <a:t>mins</a:t>
            </a:r>
            <a:endParaRPr lang="en-US" dirty="0" smtClean="0"/>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39</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1 – </a:t>
            </a:r>
            <a:r>
              <a:rPr lang="en-US" i="1" dirty="0" smtClean="0"/>
              <a:t>“So let’s do the summary.”</a:t>
            </a:r>
          </a:p>
          <a:p>
            <a:pPr eaLnBrk="1" hangingPunct="1"/>
            <a:endParaRPr lang="en-US" dirty="0" smtClean="0"/>
          </a:p>
          <a:p>
            <a:pPr eaLnBrk="1" hangingPunct="1"/>
            <a:r>
              <a:rPr lang="en-US" dirty="0" smtClean="0"/>
              <a:t>________________</a:t>
            </a:r>
          </a:p>
          <a:p>
            <a:pPr eaLnBrk="1" hangingPunct="1"/>
            <a:r>
              <a:rPr lang="en-US" dirty="0" smtClean="0"/>
              <a:t>Duration =</a:t>
            </a:r>
            <a:r>
              <a:rPr lang="en-US" baseline="0" dirty="0" smtClean="0"/>
              <a:t> 1 min </a:t>
            </a:r>
          </a:p>
          <a:p>
            <a:pPr eaLnBrk="1" hangingPunct="1"/>
            <a:r>
              <a:rPr lang="en-US" baseline="0" dirty="0" smtClean="0"/>
              <a:t>Total Elapsed = 31 </a:t>
            </a:r>
            <a:r>
              <a:rPr lang="en-US" baseline="0" dirty="0" err="1" smtClean="0"/>
              <a:t>mins</a:t>
            </a:r>
            <a:endParaRPr lang="en-US" dirty="0" smtClean="0"/>
          </a:p>
          <a:p>
            <a:pPr eaLnBrk="1" hangingPunct="1">
              <a:buFontTx/>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4</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normAutofit fontScale="92500" lnSpcReduction="20000"/>
          </a:bodyPr>
          <a:lstStyle/>
          <a:p>
            <a:r>
              <a:rPr lang="en-US" dirty="0" smtClean="0"/>
              <a:t>Presenter 1</a:t>
            </a:r>
            <a:r>
              <a:rPr lang="en-US" baseline="0" dirty="0" smtClean="0"/>
              <a:t>:</a:t>
            </a:r>
          </a:p>
          <a:p>
            <a:endParaRPr lang="en-US" dirty="0" smtClean="0"/>
          </a:p>
          <a:p>
            <a:r>
              <a:rPr lang="en-US" dirty="0" smtClean="0"/>
              <a:t>The disconnect adapter is design to allow the blade assemblies to be rearranged or removed to accommodate different meter blade configurations. </a:t>
            </a:r>
          </a:p>
          <a:p>
            <a:r>
              <a:rPr lang="en-US" dirty="0" smtClean="0"/>
              <a:t>In order to remove the blade assembly from the disconnect adapter, a dead-front safety shield had to be removed.</a:t>
            </a:r>
          </a:p>
          <a:p>
            <a:r>
              <a:rPr lang="en-US" dirty="0" smtClean="0"/>
              <a:t> </a:t>
            </a:r>
          </a:p>
          <a:p>
            <a:r>
              <a:rPr lang="en-US" dirty="0" smtClean="0"/>
              <a:t>With both the dead-front safety shield and the blade assembly removed, the disconnect adapter was installed in the second meter base. A disconnect adapter was also installed in the third meter base.</a:t>
            </a:r>
          </a:p>
          <a:p>
            <a:r>
              <a:rPr lang="en-US" dirty="0" smtClean="0"/>
              <a:t> </a:t>
            </a:r>
          </a:p>
          <a:p>
            <a:r>
              <a:rPr lang="en-US" dirty="0" smtClean="0"/>
              <a:t>The removal of a blade assembly was not necessary on the first and third disconnect adapter. The first meter was re-installed without incident.</a:t>
            </a:r>
          </a:p>
          <a:p>
            <a:r>
              <a:rPr lang="en-US" dirty="0" smtClean="0"/>
              <a:t> </a:t>
            </a:r>
          </a:p>
          <a:p>
            <a:r>
              <a:rPr lang="en-US" dirty="0" smtClean="0"/>
              <a:t>When attempting to re-install the second meter, a flash occurred. Following the flash, the injured serviceman called his supervisor to inform him of the incident and a member of the shopping mall’s management dialed 911. </a:t>
            </a:r>
          </a:p>
          <a:p>
            <a:endParaRPr lang="en-US" dirty="0" smtClean="0"/>
          </a:p>
          <a:p>
            <a:pPr lvl="0"/>
            <a:r>
              <a:rPr lang="en-US" dirty="0" smtClean="0"/>
              <a:t>The customer serviceman stated that he had routinely used this type of disconnect adapter during the last three years. </a:t>
            </a:r>
          </a:p>
          <a:p>
            <a:r>
              <a:rPr lang="en-US" b="1" dirty="0" smtClean="0"/>
              <a:t> </a:t>
            </a:r>
            <a:endParaRPr lang="en-US" dirty="0" smtClean="0"/>
          </a:p>
          <a:p>
            <a:pPr lvl="0"/>
            <a:r>
              <a:rPr lang="en-US" dirty="0" smtClean="0"/>
              <a:t>The meters that were being removed and re-installed were three-phase, 277/480 volt, self-contained watt-hour meters.</a:t>
            </a:r>
          </a:p>
          <a:p>
            <a:r>
              <a:rPr lang="en-US" dirty="0" smtClean="0"/>
              <a:t> </a:t>
            </a:r>
          </a:p>
          <a:p>
            <a:pPr lvl="0"/>
            <a:r>
              <a:rPr lang="en-US" dirty="0" smtClean="0"/>
              <a:t>All of the meter bases were, three-phase, 600 volt, with a lever bypass feature.   </a:t>
            </a:r>
          </a:p>
          <a:p>
            <a:r>
              <a:rPr lang="en-US" dirty="0" smtClean="0"/>
              <a:t>________________</a:t>
            </a:r>
          </a:p>
          <a:p>
            <a:pPr eaLnBrk="1" hangingPunct="1"/>
            <a:r>
              <a:rPr lang="en-US" dirty="0" smtClean="0"/>
              <a:t>Duration =</a:t>
            </a:r>
            <a:r>
              <a:rPr lang="en-US" baseline="0" dirty="0" smtClean="0"/>
              <a:t> </a:t>
            </a:r>
            <a:r>
              <a:rPr lang="en-US" dirty="0" smtClean="0"/>
              <a:t>30-45</a:t>
            </a:r>
            <a:r>
              <a:rPr lang="en-US" baseline="0" dirty="0" smtClean="0"/>
              <a:t> </a:t>
            </a:r>
            <a:r>
              <a:rPr lang="en-US" baseline="0" dirty="0" err="1" smtClean="0"/>
              <a:t>secs</a:t>
            </a:r>
            <a:endParaRPr lang="en-US" baseline="0" dirty="0" smtClean="0"/>
          </a:p>
          <a:p>
            <a:pPr eaLnBrk="1" hangingPunct="1"/>
            <a:r>
              <a:rPr lang="en-US" baseline="0" dirty="0" smtClean="0"/>
              <a:t>Total Elapsed = 3 </a:t>
            </a:r>
            <a:r>
              <a:rPr lang="en-US" baseline="0" dirty="0" err="1" smtClean="0"/>
              <a:t>mins</a:t>
            </a:r>
            <a:endParaRPr lang="en-US" baseline="0" dirty="0" smtClean="0"/>
          </a:p>
          <a:p>
            <a:pPr defTabSz="930311"/>
            <a:r>
              <a:rPr lang="en-US" baseline="0" dirty="0" smtClean="0"/>
              <a:t>(all time hacks approximate)</a:t>
            </a:r>
            <a:endParaRPr lang="en-US" dirty="0" smtClean="0"/>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40</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1 </a:t>
            </a:r>
          </a:p>
          <a:p>
            <a:pPr eaLnBrk="1" hangingPunct="1"/>
            <a:r>
              <a:rPr lang="en-US" dirty="0" smtClean="0"/>
              <a:t>________________</a:t>
            </a:r>
          </a:p>
          <a:p>
            <a:pPr eaLnBrk="1" hangingPunct="1"/>
            <a:r>
              <a:rPr lang="en-US" dirty="0" smtClean="0"/>
              <a:t>Duration =</a:t>
            </a:r>
            <a:r>
              <a:rPr lang="en-US" baseline="0" dirty="0" smtClean="0"/>
              <a:t> 1 min </a:t>
            </a:r>
          </a:p>
          <a:p>
            <a:pPr eaLnBrk="1" hangingPunct="1"/>
            <a:r>
              <a:rPr lang="en-US" baseline="0" dirty="0" smtClean="0"/>
              <a:t>Total Elapsed = 32 </a:t>
            </a:r>
            <a:r>
              <a:rPr lang="en-US" baseline="0" dirty="0" err="1" smtClean="0"/>
              <a:t>mins</a:t>
            </a:r>
            <a:endParaRPr lang="en-US" dirty="0" smtClean="0"/>
          </a:p>
          <a:p>
            <a:pPr eaLnBrk="1" hangingPunct="1">
              <a:buFontTx/>
              <a:buNone/>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41</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TWO</a:t>
            </a:r>
          </a:p>
          <a:p>
            <a:pPr eaLnBrk="1" hangingPunct="1"/>
            <a:r>
              <a:rPr lang="en-US" dirty="0" smtClean="0"/>
              <a:t>________________</a:t>
            </a:r>
          </a:p>
          <a:p>
            <a:pPr eaLnBrk="1" hangingPunct="1"/>
            <a:r>
              <a:rPr lang="en-US" dirty="0" smtClean="0"/>
              <a:t>Duration =</a:t>
            </a:r>
            <a:r>
              <a:rPr lang="en-US" baseline="0" dirty="0" smtClean="0"/>
              <a:t> 1 min </a:t>
            </a:r>
          </a:p>
          <a:p>
            <a:pPr eaLnBrk="1" hangingPunct="1"/>
            <a:r>
              <a:rPr lang="en-US" baseline="0" dirty="0" smtClean="0"/>
              <a:t>Total Elapsed = 33 </a:t>
            </a:r>
            <a:r>
              <a:rPr lang="en-US" baseline="0" dirty="0" err="1" smtClean="0"/>
              <a:t>mins</a:t>
            </a:r>
            <a:endParaRPr lang="en-US" dirty="0" smtClean="0"/>
          </a:p>
          <a:p>
            <a:pPr eaLnBrk="1" hangingPunct="1">
              <a:buFontTx/>
              <a:buNone/>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42</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TWO</a:t>
            </a:r>
          </a:p>
          <a:p>
            <a:pPr eaLnBrk="1" hangingPunct="1"/>
            <a:r>
              <a:rPr lang="en-US" dirty="0" smtClean="0"/>
              <a:t>________________</a:t>
            </a:r>
          </a:p>
          <a:p>
            <a:pPr eaLnBrk="1" hangingPunct="1"/>
            <a:r>
              <a:rPr lang="en-US" dirty="0" smtClean="0"/>
              <a:t>Duration =</a:t>
            </a:r>
            <a:r>
              <a:rPr lang="en-US" baseline="0" dirty="0" smtClean="0"/>
              <a:t> 1 min </a:t>
            </a:r>
          </a:p>
          <a:p>
            <a:pPr eaLnBrk="1" hangingPunct="1"/>
            <a:r>
              <a:rPr lang="en-US" baseline="0" dirty="0" smtClean="0"/>
              <a:t>Total Elapsed = 34 </a:t>
            </a:r>
            <a:r>
              <a:rPr lang="en-US" baseline="0" dirty="0" err="1" smtClean="0"/>
              <a:t>mins</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43</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Presenter TWO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Having</a:t>
            </a:r>
            <a:r>
              <a:rPr lang="en-US" baseline="0" dirty="0" smtClean="0"/>
              <a:t> a culture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dirty="0" smtClean="0"/>
              <a:t>________________</a:t>
            </a:r>
          </a:p>
          <a:p>
            <a:pPr eaLnBrk="1" hangingPunct="1"/>
            <a:r>
              <a:rPr lang="en-US" dirty="0" smtClean="0"/>
              <a:t>Duration =</a:t>
            </a:r>
            <a:r>
              <a:rPr lang="en-US" baseline="0" dirty="0" smtClean="0"/>
              <a:t> 2 min </a:t>
            </a:r>
          </a:p>
          <a:p>
            <a:pPr eaLnBrk="1" hangingPunct="1"/>
            <a:r>
              <a:rPr lang="en-US" baseline="0" dirty="0" smtClean="0"/>
              <a:t>Total Elapsed = 35 </a:t>
            </a:r>
            <a:r>
              <a:rPr lang="en-US" baseline="0" dirty="0" err="1" smtClean="0"/>
              <a:t>mins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5</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dirty="0" smtClean="0"/>
              <a:t>Presenter 1</a:t>
            </a:r>
            <a:r>
              <a:rPr lang="en-US" baseline="0" dirty="0" smtClean="0"/>
              <a:t>:</a:t>
            </a:r>
          </a:p>
          <a:p>
            <a:pPr eaLnBrk="1" hangingPunct="1"/>
            <a:r>
              <a:rPr lang="en-US" dirty="0" smtClean="0"/>
              <a:t>________________</a:t>
            </a:r>
          </a:p>
          <a:p>
            <a:pPr eaLnBrk="1" hangingPunct="1"/>
            <a:r>
              <a:rPr lang="en-US" dirty="0" smtClean="0"/>
              <a:t>Duration =</a:t>
            </a:r>
            <a:r>
              <a:rPr lang="en-US" baseline="0" dirty="0" smtClean="0"/>
              <a:t> </a:t>
            </a:r>
            <a:r>
              <a:rPr lang="en-US" dirty="0" smtClean="0"/>
              <a:t>30-45</a:t>
            </a:r>
            <a:r>
              <a:rPr lang="en-US" baseline="0" dirty="0" smtClean="0"/>
              <a:t> </a:t>
            </a:r>
            <a:r>
              <a:rPr lang="en-US" baseline="0" dirty="0" err="1" smtClean="0"/>
              <a:t>secs</a:t>
            </a:r>
            <a:endParaRPr lang="en-US" baseline="0" dirty="0" smtClean="0"/>
          </a:p>
          <a:p>
            <a:pPr eaLnBrk="1" hangingPunct="1"/>
            <a:r>
              <a:rPr lang="en-US" baseline="0" dirty="0" smtClean="0"/>
              <a:t>Total Elapsed = 4 </a:t>
            </a:r>
            <a:r>
              <a:rPr lang="en-US" baseline="0" dirty="0" err="1" smtClean="0"/>
              <a:t>mins</a:t>
            </a:r>
            <a:endParaRPr lang="en-US" baseline="0" dirty="0" smtClean="0"/>
          </a:p>
          <a:p>
            <a:pPr defTabSz="930311"/>
            <a:r>
              <a:rPr lang="en-US" baseline="0" dirty="0" smtClean="0"/>
              <a:t>(all time hacks approximate)</a:t>
            </a:r>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6</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normAutofit fontScale="92500" lnSpcReduction="10000"/>
          </a:bodyPr>
          <a:lstStyle/>
          <a:p>
            <a:r>
              <a:rPr lang="en-US" dirty="0" smtClean="0"/>
              <a:t>Presenter 1</a:t>
            </a:r>
            <a:r>
              <a:rPr lang="en-US" baseline="0" dirty="0" smtClean="0"/>
              <a:t>:</a:t>
            </a:r>
          </a:p>
          <a:p>
            <a:pPr eaLnBrk="1" hangingPunct="1"/>
            <a:endParaRPr lang="en-US" dirty="0" smtClean="0"/>
          </a:p>
          <a:p>
            <a:pPr lvl="0"/>
            <a:r>
              <a:rPr lang="en-US" dirty="0" smtClean="0"/>
              <a:t>The disconnect adapter’s ground blade assembly was </a:t>
            </a:r>
            <a:r>
              <a:rPr lang="en-US" b="1" dirty="0" smtClean="0"/>
              <a:t>not</a:t>
            </a:r>
            <a:r>
              <a:rPr lang="en-US" dirty="0" smtClean="0"/>
              <a:t> positioned correctly to connect to the grounding jaw assembly of the meter base.</a:t>
            </a:r>
          </a:p>
          <a:p>
            <a:r>
              <a:rPr lang="en-US" dirty="0" smtClean="0"/>
              <a:t> </a:t>
            </a:r>
          </a:p>
          <a:p>
            <a:pPr lvl="0"/>
            <a:r>
              <a:rPr lang="en-US" b="1" dirty="0" smtClean="0"/>
              <a:t>The dead-front safety shield was not re-installed in the disconnect adapter prior to resetting the meter.</a:t>
            </a:r>
          </a:p>
          <a:p>
            <a:r>
              <a:rPr lang="en-US" dirty="0" smtClean="0"/>
              <a:t> </a:t>
            </a:r>
          </a:p>
          <a:p>
            <a:pPr lvl="0"/>
            <a:r>
              <a:rPr lang="en-US" dirty="0" smtClean="0"/>
              <a:t>The serviceman stated when attempting to install the second meter, he had difficulty getting the meter in place. </a:t>
            </a:r>
          </a:p>
          <a:p>
            <a:r>
              <a:rPr lang="en-US" dirty="0" smtClean="0"/>
              <a:t> </a:t>
            </a:r>
          </a:p>
          <a:p>
            <a:pPr lvl="0"/>
            <a:r>
              <a:rPr lang="en-US" dirty="0" smtClean="0"/>
              <a:t>The ground blade assembly of the disconnect adapter made contact with the side of the ground jaw assembly (photo 3) of the meter socket when it was installed.</a:t>
            </a:r>
          </a:p>
          <a:p>
            <a:r>
              <a:rPr lang="en-US" dirty="0" smtClean="0"/>
              <a:t> </a:t>
            </a:r>
          </a:p>
          <a:p>
            <a:pPr lvl="0"/>
            <a:r>
              <a:rPr lang="en-US" dirty="0" smtClean="0"/>
              <a:t>The bottom blade assembly of the “B” phase in the meter was positioned in the ground jaw assembly of the disconnect adapter. </a:t>
            </a:r>
          </a:p>
          <a:p>
            <a:r>
              <a:rPr lang="en-US" dirty="0" smtClean="0"/>
              <a:t> </a:t>
            </a:r>
          </a:p>
          <a:p>
            <a:pPr lvl="0"/>
            <a:r>
              <a:rPr lang="en-US" dirty="0" smtClean="0"/>
              <a:t>When the top blade assembly of the “B” phase of the meter contacted the disconnect adapter, a phase-to-ground fault occurred.</a:t>
            </a:r>
          </a:p>
          <a:p>
            <a:r>
              <a:rPr lang="en-US" dirty="0" smtClean="0"/>
              <a:t> </a:t>
            </a:r>
          </a:p>
          <a:p>
            <a:pPr lvl="0"/>
            <a:r>
              <a:rPr lang="en-US" dirty="0" smtClean="0"/>
              <a:t>All required PPE was being worn at the time of the accident. (hard hat, safety eyewear, rubber gloves and FR clothing)The FR shirt being worn had an ATPV (Arc Thermal Protective Value) rating of 8.2. </a:t>
            </a:r>
          </a:p>
          <a:p>
            <a:pPr eaLnBrk="1" hangingPunct="1"/>
            <a:r>
              <a:rPr lang="en-US" dirty="0" smtClean="0"/>
              <a:t>________________</a:t>
            </a:r>
          </a:p>
          <a:p>
            <a:pPr eaLnBrk="1" hangingPunct="1"/>
            <a:r>
              <a:rPr lang="en-US" dirty="0" smtClean="0"/>
              <a:t>Duration =</a:t>
            </a:r>
            <a:r>
              <a:rPr lang="en-US" baseline="0" dirty="0" smtClean="0"/>
              <a:t> </a:t>
            </a:r>
            <a:r>
              <a:rPr lang="en-US" dirty="0" smtClean="0"/>
              <a:t>30-45</a:t>
            </a:r>
            <a:r>
              <a:rPr lang="en-US" baseline="0" dirty="0" smtClean="0"/>
              <a:t> </a:t>
            </a:r>
            <a:r>
              <a:rPr lang="en-US" baseline="0" dirty="0" err="1" smtClean="0"/>
              <a:t>secs</a:t>
            </a:r>
            <a:endParaRPr lang="en-US" baseline="0" dirty="0" smtClean="0"/>
          </a:p>
          <a:p>
            <a:pPr eaLnBrk="1" hangingPunct="1"/>
            <a:r>
              <a:rPr lang="en-US" baseline="0" dirty="0" smtClean="0"/>
              <a:t>Total Elapsed = 5 </a:t>
            </a:r>
            <a:r>
              <a:rPr lang="en-US" baseline="0" dirty="0" err="1" smtClean="0"/>
              <a:t>mins</a:t>
            </a:r>
            <a:endParaRPr lang="en-US" baseline="0" dirty="0" smtClean="0"/>
          </a:p>
          <a:p>
            <a:pPr eaLnBrk="1" hangingPunct="1"/>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7</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dirty="0" smtClean="0"/>
              <a:t>Presenter 1</a:t>
            </a:r>
            <a:r>
              <a:rPr lang="en-US" baseline="0" dirty="0" smtClean="0"/>
              <a:t>:</a:t>
            </a:r>
          </a:p>
          <a:p>
            <a:pPr eaLnBrk="1" hangingPunct="1"/>
            <a:endParaRPr lang="en-US" dirty="0" smtClean="0"/>
          </a:p>
          <a:p>
            <a:pPr lvl="0"/>
            <a:r>
              <a:rPr lang="en-US" b="1" dirty="0" smtClean="0"/>
              <a:t>The dead-front safety shield was not re-installed in the disconnect adapter prior to resetting the meter.</a:t>
            </a:r>
          </a:p>
          <a:p>
            <a:pPr eaLnBrk="1" hangingPunct="1"/>
            <a:endParaRPr lang="en-US" dirty="0" smtClean="0"/>
          </a:p>
          <a:p>
            <a:pPr eaLnBrk="1" hangingPunct="1"/>
            <a:r>
              <a:rPr lang="en-US" dirty="0" smtClean="0"/>
              <a:t>________________</a:t>
            </a:r>
          </a:p>
          <a:p>
            <a:pPr eaLnBrk="1" hangingPunct="1"/>
            <a:r>
              <a:rPr lang="en-US" dirty="0" smtClean="0"/>
              <a:t>Duration =</a:t>
            </a:r>
            <a:r>
              <a:rPr lang="en-US" baseline="0" dirty="0" smtClean="0"/>
              <a:t> 30 </a:t>
            </a:r>
            <a:r>
              <a:rPr lang="en-US" baseline="0" dirty="0" err="1" smtClean="0"/>
              <a:t>secs</a:t>
            </a:r>
            <a:r>
              <a:rPr lang="en-US" baseline="0" dirty="0" smtClean="0"/>
              <a:t> </a:t>
            </a:r>
          </a:p>
          <a:p>
            <a:pPr eaLnBrk="1" hangingPunct="1"/>
            <a:r>
              <a:rPr lang="en-US" baseline="0" dirty="0" smtClean="0"/>
              <a:t>Total Elapsed = 6 </a:t>
            </a:r>
            <a:r>
              <a:rPr lang="en-US" baseline="0" dirty="0" err="1" smtClean="0"/>
              <a:t>mins</a:t>
            </a:r>
            <a:endParaRPr lang="en-US" dirty="0" smtClean="0"/>
          </a:p>
          <a:p>
            <a:pPr marL="232578" indent="-232578"/>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8</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a:t>
            </a:r>
            <a:r>
              <a:rPr lang="en-US" baseline="0" dirty="0" smtClean="0"/>
              <a:t> TWO asks this question, elicits responses, then reveals typical:</a:t>
            </a:r>
            <a:endParaRPr lang="en-US" dirty="0" smtClean="0"/>
          </a:p>
          <a:p>
            <a:pPr marL="232578" indent="-232578">
              <a:buAutoNum type="arabicParenR"/>
            </a:pPr>
            <a:r>
              <a:rPr lang="en-US" dirty="0" smtClean="0"/>
              <a:t>Corrective Action – punish technician</a:t>
            </a:r>
            <a:r>
              <a:rPr lang="en-US" baseline="0" dirty="0" smtClean="0"/>
              <a:t> for deliberately removing safety device.</a:t>
            </a:r>
            <a:endParaRPr lang="en-US" dirty="0" smtClean="0"/>
          </a:p>
          <a:p>
            <a:pPr marL="232578" indent="-232578">
              <a:buAutoNum type="arabicParenR"/>
            </a:pPr>
            <a:r>
              <a:rPr lang="en-US" dirty="0" smtClean="0"/>
              <a:t>Intended Result</a:t>
            </a:r>
            <a:r>
              <a:rPr lang="en-US" baseline="0" dirty="0" smtClean="0"/>
              <a:t> – </a:t>
            </a:r>
            <a:r>
              <a:rPr lang="en-US" dirty="0" smtClean="0"/>
              <a:t>hold him and others “accountable” for their decisions.</a:t>
            </a:r>
          </a:p>
          <a:p>
            <a:pPr eaLnBrk="1" hangingPunct="1"/>
            <a:endParaRPr lang="en-US" dirty="0" smtClean="0"/>
          </a:p>
          <a:p>
            <a:pPr eaLnBrk="1" hangingPunct="1"/>
            <a:r>
              <a:rPr lang="en-US" dirty="0" smtClean="0"/>
              <a:t>Presenter</a:t>
            </a:r>
            <a:r>
              <a:rPr lang="en-US" baseline="0" dirty="0" smtClean="0"/>
              <a:t> 1:</a:t>
            </a:r>
          </a:p>
          <a:p>
            <a:pPr marL="232578" indent="-232578"/>
            <a:endParaRPr lang="en-US" dirty="0" smtClean="0"/>
          </a:p>
          <a:p>
            <a:pPr marL="232578" indent="-232578"/>
            <a:r>
              <a:rPr lang="en-US" i="1" dirty="0" smtClean="0"/>
              <a:t>So</a:t>
            </a:r>
            <a:r>
              <a:rPr lang="en-US" i="1" baseline="0" dirty="0" smtClean="0"/>
              <a:t> that’s it. </a:t>
            </a:r>
          </a:p>
          <a:p>
            <a:pPr marL="232578" indent="-232578"/>
            <a:r>
              <a:rPr lang="en-US" i="1" baseline="0" dirty="0" smtClean="0"/>
              <a:t>Case closed, right?</a:t>
            </a:r>
          </a:p>
          <a:p>
            <a:pPr marL="232578" indent="-232578"/>
            <a:endParaRPr lang="en-US" baseline="0" dirty="0" smtClean="0"/>
          </a:p>
          <a:p>
            <a:pPr marL="232578" indent="-232578"/>
            <a:r>
              <a:rPr lang="en-US" baseline="0" dirty="0" smtClean="0"/>
              <a:t>Presenter TWO: “Well…”   (advance slide)</a:t>
            </a:r>
            <a:endParaRPr lang="en-US" dirty="0" smtClean="0"/>
          </a:p>
          <a:p>
            <a:pPr eaLnBrk="1" hangingPunct="1"/>
            <a:r>
              <a:rPr lang="en-US" dirty="0" smtClean="0"/>
              <a:t>________________</a:t>
            </a:r>
          </a:p>
          <a:p>
            <a:pPr eaLnBrk="1" hangingPunct="1"/>
            <a:r>
              <a:rPr lang="en-US" dirty="0" smtClean="0"/>
              <a:t>Duration =</a:t>
            </a:r>
            <a:r>
              <a:rPr lang="en-US" baseline="0" dirty="0" smtClean="0"/>
              <a:t> 6 </a:t>
            </a:r>
            <a:r>
              <a:rPr lang="en-US" baseline="0" dirty="0" err="1" smtClean="0"/>
              <a:t>mins</a:t>
            </a:r>
            <a:r>
              <a:rPr lang="en-US" baseline="0" dirty="0" smtClean="0"/>
              <a:t> </a:t>
            </a:r>
          </a:p>
          <a:p>
            <a:pPr eaLnBrk="1" hangingPunct="1"/>
            <a:r>
              <a:rPr lang="en-US" baseline="0" dirty="0" smtClean="0"/>
              <a:t>Total Elapsed = 12 </a:t>
            </a:r>
            <a:r>
              <a:rPr lang="en-US" baseline="0" dirty="0" err="1" smtClean="0"/>
              <a:t>mins</a:t>
            </a:r>
            <a:endParaRPr lang="en-US" dirty="0" smtClean="0"/>
          </a:p>
          <a:p>
            <a:pPr marL="232578" indent="-232578"/>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4F4F85F-6FC0-47D3-9B2E-4B1338A48675}" type="slidenum">
              <a:rPr lang="en-US" smtClean="0">
                <a:solidFill>
                  <a:prstClr val="black"/>
                </a:solidFill>
              </a:rPr>
              <a:pPr/>
              <a:t>9</a:t>
            </a:fld>
            <a:endParaRPr 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Presenter</a:t>
            </a:r>
            <a:r>
              <a:rPr lang="en-US" baseline="0" dirty="0" smtClean="0"/>
              <a:t> 1:</a:t>
            </a:r>
          </a:p>
          <a:p>
            <a:pPr eaLnBrk="1" hangingPunct="1"/>
            <a:r>
              <a:rPr lang="en-US" i="1" dirty="0" smtClean="0"/>
              <a:t>See,</a:t>
            </a:r>
            <a:r>
              <a:rPr lang="en-US" i="1" baseline="0" dirty="0" smtClean="0"/>
              <a:t> what MANY people call the “Cause” is really…</a:t>
            </a:r>
          </a:p>
          <a:p>
            <a:pPr eaLnBrk="1" hangingPunct="1"/>
            <a:r>
              <a:rPr lang="en-US" dirty="0" smtClean="0"/>
              <a:t>________________</a:t>
            </a:r>
          </a:p>
          <a:p>
            <a:pPr eaLnBrk="1" hangingPunct="1"/>
            <a:r>
              <a:rPr lang="en-US" dirty="0" smtClean="0"/>
              <a:t>Duration =</a:t>
            </a:r>
            <a:r>
              <a:rPr lang="en-US" baseline="0" dirty="0" smtClean="0"/>
              <a:t> 15 </a:t>
            </a:r>
            <a:r>
              <a:rPr lang="en-US" baseline="0" dirty="0" err="1" smtClean="0"/>
              <a:t>secs</a:t>
            </a:r>
            <a:r>
              <a:rPr lang="en-US" baseline="0" dirty="0" smtClean="0"/>
              <a:t> </a:t>
            </a:r>
          </a:p>
          <a:p>
            <a:pPr eaLnBrk="1" hangingPunct="1"/>
            <a:r>
              <a:rPr lang="en-US" baseline="0" dirty="0" smtClean="0"/>
              <a:t>Total Elapsed = 13 </a:t>
            </a:r>
            <a:r>
              <a:rPr lang="en-US" baseline="0" dirty="0" err="1" smtClean="0"/>
              <a:t>mins</a:t>
            </a:r>
            <a:endParaRPr lang="en-US" dirty="0" smtClean="0"/>
          </a:p>
          <a:p>
            <a:pPr marL="232578" indent="-232578"/>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E0FACA68-5F43-492D-8C2A-61C1B486598F}"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73AE9F54-E130-4D1B-A164-57547E360BAA}"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9" name="Rectangle 7"/>
          <p:cNvSpPr>
            <a:spLocks noGrp="1" noChangeArrowheads="1"/>
          </p:cNvSpPr>
          <p:nvPr>
            <p:ph type="sldNum" sz="quarter" idx="12"/>
          </p:nvPr>
        </p:nvSpPr>
        <p:spPr>
          <a:ln/>
        </p:spPr>
        <p:txBody>
          <a:bodyPr/>
          <a:lstStyle>
            <a:lvl1pPr>
              <a:defRPr/>
            </a:lvl1pPr>
          </a:lstStyle>
          <a:p>
            <a:pPr>
              <a:defRPr/>
            </a:pPr>
            <a:fld id="{FD563050-3BA8-45C5-A8DC-530C08ADF4E6}"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7" name="Rectangle 7"/>
          <p:cNvSpPr>
            <a:spLocks noGrp="1" noChangeArrowheads="1"/>
          </p:cNvSpPr>
          <p:nvPr>
            <p:ph type="sldNum" sz="quarter" idx="12"/>
          </p:nvPr>
        </p:nvSpPr>
        <p:spPr>
          <a:ln/>
        </p:spPr>
        <p:txBody>
          <a:bodyPr/>
          <a:lstStyle>
            <a:lvl1pPr>
              <a:defRPr/>
            </a:lvl1pPr>
          </a:lstStyle>
          <a:p>
            <a:pPr>
              <a:defRPr/>
            </a:pPr>
            <a:fld id="{593A95B6-7C4B-4E82-B8D5-BFEDFB0BE9B7}"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53447C49-4F71-40B1-B27E-A0F78C795FAA}"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5" name="Rectangle 7"/>
          <p:cNvSpPr>
            <a:spLocks noGrp="1" noChangeArrowheads="1"/>
          </p:cNvSpPr>
          <p:nvPr>
            <p:ph type="sldNum" sz="quarter" idx="12"/>
          </p:nvPr>
        </p:nvSpPr>
        <p:spPr>
          <a:ln/>
        </p:spPr>
        <p:txBody>
          <a:bodyPr/>
          <a:lstStyle>
            <a:lvl1pPr>
              <a:defRPr/>
            </a:lvl1pPr>
          </a:lstStyle>
          <a:p>
            <a:pPr>
              <a:defRPr/>
            </a:pPr>
            <a:fld id="{B9CB6055-551A-4851-92DE-2475853F571D}"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base">
              <a:spcBef>
                <a:spcPct val="0"/>
              </a:spcBef>
              <a:spcAft>
                <a:spcPct val="0"/>
              </a:spcAft>
            </a:pPr>
            <a:endParaRPr lang="en-US" sz="2000">
              <a:solidFill>
                <a:prstClr val="white"/>
              </a:solidFill>
              <a:latin typeface="Arial" charset="0"/>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base">
              <a:spcBef>
                <a:spcPct val="0"/>
              </a:spcBef>
              <a:spcAft>
                <a:spcPct val="0"/>
              </a:spcAft>
            </a:pPr>
            <a:endParaRPr lang="en-US" sz="2000">
              <a:solidFill>
                <a:prstClr val="white"/>
              </a:solidFill>
              <a:latin typeface="Arial" charset="0"/>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C9C2D1">
                  <a:shade val="5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27" name="Slide Number Placeholder 26"/>
          <p:cNvSpPr>
            <a:spLocks noGrp="1"/>
          </p:cNvSpPr>
          <p:nvPr>
            <p:ph type="sldNum" sz="quarter" idx="12"/>
          </p:nvPr>
        </p:nvSpPr>
        <p:spPr/>
        <p:txBody>
          <a:bodyPr/>
          <a:lstStyle/>
          <a:p>
            <a:pPr>
              <a:defRPr/>
            </a:pPr>
            <a:fld id="{E2953168-6051-4418-AEE1-170C907D1544}" type="slidenum">
              <a:rPr lang="en-US" smtClean="0">
                <a:solidFill>
                  <a:srgbClr val="C9C2D1">
                    <a:shade val="50000"/>
                  </a:srgbClr>
                </a:solidFill>
              </a:rPr>
              <a:pPr>
                <a:defRPr/>
              </a:pPr>
              <a:t>‹#›</a:t>
            </a:fld>
            <a:endParaRPr lang="en-US">
              <a:solidFill>
                <a:srgbClr val="C9C2D1">
                  <a:shade val="50000"/>
                </a:srgbClr>
              </a:solidFill>
            </a:endParaRPr>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C9C2D1">
                  <a:shade val="5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6" name="Slide Number Placeholder 5"/>
          <p:cNvSpPr>
            <a:spLocks noGrp="1"/>
          </p:cNvSpPr>
          <p:nvPr>
            <p:ph type="sldNum" sz="quarter" idx="12"/>
          </p:nvPr>
        </p:nvSpPr>
        <p:spPr/>
        <p:txBody>
          <a:bodyPr/>
          <a:lstStyle/>
          <a:p>
            <a:pPr>
              <a:defRPr/>
            </a:pPr>
            <a:fld id="{DCA71462-8A6F-4ABE-8B4A-3ED138C046B4}" type="slidenum">
              <a:rPr lang="en-US" smtClean="0">
                <a:solidFill>
                  <a:srgbClr val="C9C2D1">
                    <a:shade val="50000"/>
                  </a:srgbClr>
                </a:solidFill>
              </a:rPr>
              <a:pPr>
                <a:defRPr/>
              </a:pPr>
              <a:t>‹#›</a:t>
            </a:fld>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base">
              <a:spcBef>
                <a:spcPct val="0"/>
              </a:spcBef>
              <a:spcAft>
                <a:spcPct val="0"/>
              </a:spcAft>
            </a:pPr>
            <a:endParaRPr lang="en-US" sz="2000">
              <a:solidFill>
                <a:prstClr val="white"/>
              </a:solidFill>
              <a:latin typeface="Arial" charset="0"/>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base">
              <a:spcBef>
                <a:spcPct val="0"/>
              </a:spcBef>
              <a:spcAft>
                <a:spcPct val="0"/>
              </a:spcAft>
            </a:pPr>
            <a:endParaRPr lang="en-US" sz="2000">
              <a:solidFill>
                <a:prstClr val="white"/>
              </a:solidFill>
              <a:latin typeface="Arial" charset="0"/>
            </a:endParaRPr>
          </a:p>
        </p:txBody>
      </p:sp>
      <p:sp>
        <p:nvSpPr>
          <p:cNvPr id="2" name="Title 1"/>
          <p:cNvSpPr>
            <a:spLocks noGrp="1"/>
          </p:cNvSpPr>
          <p:nvPr>
            <p:ph type="title"/>
          </p:nvPr>
        </p:nvSpPr>
        <p:spPr>
          <a:xfrm>
            <a:off x="685800" y="3583837"/>
            <a:ext cx="6629400" cy="1826363"/>
          </a:xfrm>
        </p:spPr>
        <p:txBody>
          <a:bodyPr tIns="0" bIns="0" anchor="t">
            <a:normAutofit/>
          </a:bodyPr>
          <a:lstStyle>
            <a:lvl1pPr algn="l">
              <a:buNone/>
              <a:defRPr sz="2400" b="1" cap="none" baseline="0">
                <a:ln w="5000" cmpd="sng">
                  <a:noFill/>
                  <a:prstDash val="solid"/>
                </a:ln>
                <a:solidFill>
                  <a:srgbClr val="FFC000"/>
                </a:solidFill>
                <a:effectLst>
                  <a:outerShdw blurRad="50800" dist="38100" dir="2700000" algn="tl" rotWithShape="0">
                    <a:prstClr val="black">
                      <a:alpha val="40000"/>
                    </a:prst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C9C2D1">
                  <a:shade val="5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6" name="Slide Number Placeholder 5"/>
          <p:cNvSpPr>
            <a:spLocks noGrp="1"/>
          </p:cNvSpPr>
          <p:nvPr>
            <p:ph type="sldNum" sz="quarter" idx="12"/>
          </p:nvPr>
        </p:nvSpPr>
        <p:spPr/>
        <p:txBody>
          <a:bodyPr/>
          <a:lstStyle/>
          <a:p>
            <a:pPr>
              <a:defRPr/>
            </a:pPr>
            <a:fld id="{52A51A04-9908-41C9-8B24-47ECEB044907}" type="slidenum">
              <a:rPr lang="en-US" smtClean="0">
                <a:solidFill>
                  <a:srgbClr val="C9C2D1">
                    <a:shade val="50000"/>
                  </a:srgbClr>
                </a:solidFill>
              </a:rPr>
              <a:pPr>
                <a:defRPr/>
              </a:pPr>
              <a:t>‹#›</a:t>
            </a:fld>
            <a:endParaRPr lang="en-US">
              <a:solidFill>
                <a:srgbClr val="C9C2D1">
                  <a:shade val="50000"/>
                </a:srgbClr>
              </a:solidFill>
            </a:endParaRPr>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C9C2D1">
                  <a:shade val="5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7" name="Slide Number Placeholder 6"/>
          <p:cNvSpPr>
            <a:spLocks noGrp="1"/>
          </p:cNvSpPr>
          <p:nvPr>
            <p:ph type="sldNum" sz="quarter" idx="12"/>
          </p:nvPr>
        </p:nvSpPr>
        <p:spPr/>
        <p:txBody>
          <a:bodyPr/>
          <a:lstStyle/>
          <a:p>
            <a:pPr>
              <a:defRPr/>
            </a:pPr>
            <a:fld id="{F8EB4030-9326-4590-B615-08157FC36E99}" type="slidenum">
              <a:rPr lang="en-US" smtClean="0">
                <a:solidFill>
                  <a:srgbClr val="C9C2D1">
                    <a:shade val="50000"/>
                  </a:srgbClr>
                </a:solidFill>
              </a:rPr>
              <a:pPr>
                <a:defRPr/>
              </a:pPr>
              <a:t>‹#›</a:t>
            </a:fld>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DCA71462-8A6F-4ABE-8B4A-3ED138C046B4}"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C9C2D1">
                  <a:shade val="5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9" name="Slide Number Placeholder 8"/>
          <p:cNvSpPr>
            <a:spLocks noGrp="1"/>
          </p:cNvSpPr>
          <p:nvPr>
            <p:ph type="sldNum" sz="quarter" idx="12"/>
          </p:nvPr>
        </p:nvSpPr>
        <p:spPr/>
        <p:txBody>
          <a:bodyPr/>
          <a:lstStyle/>
          <a:p>
            <a:pPr>
              <a:defRPr/>
            </a:pPr>
            <a:fld id="{846C136D-33D4-4587-B722-CC3E5B625337}" type="slidenum">
              <a:rPr lang="en-US" smtClean="0">
                <a:solidFill>
                  <a:srgbClr val="C9C2D1">
                    <a:shade val="50000"/>
                  </a:srgbClr>
                </a:solidFill>
              </a:rPr>
              <a:pPr>
                <a:defRPr/>
              </a:pPr>
              <a:t>‹#›</a:t>
            </a:fld>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solidFill>
                <a:srgbClr val="C9C2D1">
                  <a:shade val="50000"/>
                </a:srgbClr>
              </a:solidFill>
            </a:endParaRPr>
          </a:p>
        </p:txBody>
      </p:sp>
      <p:sp>
        <p:nvSpPr>
          <p:cNvPr id="8" name="Slide Number Placeholder 7"/>
          <p:cNvSpPr>
            <a:spLocks noGrp="1"/>
          </p:cNvSpPr>
          <p:nvPr>
            <p:ph type="sldNum" sz="quarter" idx="11"/>
          </p:nvPr>
        </p:nvSpPr>
        <p:spPr/>
        <p:txBody>
          <a:bodyPr/>
          <a:lstStyle/>
          <a:p>
            <a:pPr>
              <a:defRPr/>
            </a:pPr>
            <a:fld id="{32630510-48B7-4AAB-B967-A747A6664C79}" type="slidenum">
              <a:rPr lang="en-US" smtClean="0">
                <a:solidFill>
                  <a:srgbClr val="C9C2D1">
                    <a:shade val="50000"/>
                  </a:srgbClr>
                </a:solidFill>
              </a:rPr>
              <a:pPr>
                <a:defRPr/>
              </a:pPr>
              <a:t>‹#›</a:t>
            </a:fld>
            <a:endParaRPr lang="en-US">
              <a:solidFill>
                <a:srgbClr val="C9C2D1">
                  <a:shade val="50000"/>
                </a:srgbClr>
              </a:solidFill>
            </a:endParaRPr>
          </a:p>
        </p:txBody>
      </p:sp>
      <p:sp>
        <p:nvSpPr>
          <p:cNvPr id="9" name="Footer Placeholder 8"/>
          <p:cNvSpPr>
            <a:spLocks noGrp="1"/>
          </p:cNvSpPr>
          <p:nvPr>
            <p:ph type="ftr" sz="quarter" idx="12"/>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C9C2D1">
                  <a:shade val="5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4" name="Slide Number Placeholder 3"/>
          <p:cNvSpPr>
            <a:spLocks noGrp="1"/>
          </p:cNvSpPr>
          <p:nvPr>
            <p:ph type="sldNum" sz="quarter" idx="12"/>
          </p:nvPr>
        </p:nvSpPr>
        <p:spPr/>
        <p:txBody>
          <a:bodyPr/>
          <a:lstStyle/>
          <a:p>
            <a:pPr>
              <a:defRPr/>
            </a:pPr>
            <a:fld id="{8D5D3F66-75E3-4788-AC3E-C79BD86BD87B}" type="slidenum">
              <a:rPr lang="en-US" smtClean="0">
                <a:solidFill>
                  <a:srgbClr val="C9C2D1">
                    <a:shade val="50000"/>
                  </a:srgbClr>
                </a:solidFill>
              </a:rPr>
              <a:pPr>
                <a:defRPr/>
              </a:pPr>
              <a:t>‹#›</a:t>
            </a:fld>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C9C2D1">
                  <a:shade val="5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EC3F5B96-C1DE-4B69-9336-568BA28FAA98}" type="slidenum">
              <a:rPr lang="en-US" smtClean="0">
                <a:solidFill>
                  <a:srgbClr val="C9C2D1">
                    <a:shade val="50000"/>
                  </a:srgbClr>
                </a:solidFill>
              </a:rPr>
              <a:pPr>
                <a:defRPr/>
              </a:pPr>
              <a:t>‹#›</a:t>
            </a:fld>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solidFill>
                <a:srgbClr val="C9C2D1">
                  <a:shade val="5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7" name="Slide Number Placeholder 6"/>
          <p:cNvSpPr>
            <a:spLocks noGrp="1"/>
          </p:cNvSpPr>
          <p:nvPr>
            <p:ph type="sldNum" sz="quarter" idx="12"/>
          </p:nvPr>
        </p:nvSpPr>
        <p:spPr/>
        <p:txBody>
          <a:bodyPr/>
          <a:lstStyle/>
          <a:p>
            <a:pPr>
              <a:defRPr/>
            </a:pPr>
            <a:fld id="{D1F2EB6C-0556-40B6-963C-B74430C76847}" type="slidenum">
              <a:rPr lang="en-US" smtClean="0">
                <a:solidFill>
                  <a:srgbClr val="C9C2D1">
                    <a:shade val="50000"/>
                  </a:srgbClr>
                </a:solidFill>
              </a:rPr>
              <a:pPr>
                <a:defRPr/>
              </a:pPr>
              <a:t>‹#›</a:t>
            </a:fld>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C9C2D1">
                  <a:shade val="5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6" name="Slide Number Placeholder 5"/>
          <p:cNvSpPr>
            <a:spLocks noGrp="1"/>
          </p:cNvSpPr>
          <p:nvPr>
            <p:ph type="sldNum" sz="quarter" idx="12"/>
          </p:nvPr>
        </p:nvSpPr>
        <p:spPr/>
        <p:txBody>
          <a:bodyPr/>
          <a:lstStyle/>
          <a:p>
            <a:pPr>
              <a:defRPr/>
            </a:pPr>
            <a:fld id="{E0FACA68-5F43-492D-8C2A-61C1B486598F}" type="slidenum">
              <a:rPr lang="en-US" smtClean="0">
                <a:solidFill>
                  <a:srgbClr val="C9C2D1">
                    <a:shade val="50000"/>
                  </a:srgbClr>
                </a:solidFill>
              </a:rPr>
              <a:pPr>
                <a:defRPr/>
              </a:pPr>
              <a:t>‹#›</a:t>
            </a:fld>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C9C2D1">
                  <a:shade val="5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C9C2D1">
                    <a:shade val="50000"/>
                  </a:srgbClr>
                </a:solidFill>
              </a:rPr>
              <a:t>Footer</a:t>
            </a:r>
            <a:endParaRPr lang="en-US">
              <a:solidFill>
                <a:srgbClr val="C9C2D1">
                  <a:shade val="50000"/>
                </a:srgbClr>
              </a:solidFill>
            </a:endParaRPr>
          </a:p>
        </p:txBody>
      </p:sp>
      <p:sp>
        <p:nvSpPr>
          <p:cNvPr id="6" name="Slide Number Placeholder 5"/>
          <p:cNvSpPr>
            <a:spLocks noGrp="1"/>
          </p:cNvSpPr>
          <p:nvPr>
            <p:ph type="sldNum" sz="quarter" idx="12"/>
          </p:nvPr>
        </p:nvSpPr>
        <p:spPr/>
        <p:txBody>
          <a:bodyPr/>
          <a:lstStyle/>
          <a:p>
            <a:pPr>
              <a:defRPr/>
            </a:pPr>
            <a:fld id="{73AE9F54-E130-4D1B-A164-57547E360BAA}" type="slidenum">
              <a:rPr lang="en-US" smtClean="0">
                <a:solidFill>
                  <a:srgbClr val="C9C2D1">
                    <a:shade val="50000"/>
                  </a:srgbClr>
                </a:solidFill>
              </a:rPr>
              <a:pPr>
                <a:defRPr/>
              </a:pPr>
              <a:t>‹#›</a:t>
            </a:fld>
            <a:endParaRPr lang="en-US">
              <a:solidFill>
                <a:srgbClr val="C9C2D1">
                  <a:shade val="50000"/>
                </a:srgbClr>
              </a:solidFill>
            </a:endParaRPr>
          </a:p>
        </p:txBody>
      </p:sp>
    </p:spTree>
  </p:cSld>
  <p:clrMapOvr>
    <a:masterClrMapping/>
  </p:clrMapOvr>
  <p:transition spd="med">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7A5B6607-5E5E-4F59-9977-5E53E3B1D821}"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FEFA4117-6960-4CEC-85E1-310B0C48B974}"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62347F98-F3FE-47AF-9B48-E2DA1F26461D}"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52A51A04-9908-41C9-8B24-47ECEB044907}"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7" name="Rectangle 7"/>
          <p:cNvSpPr>
            <a:spLocks noGrp="1" noChangeArrowheads="1"/>
          </p:cNvSpPr>
          <p:nvPr>
            <p:ph type="sldNum" sz="quarter" idx="12"/>
          </p:nvPr>
        </p:nvSpPr>
        <p:spPr>
          <a:ln/>
        </p:spPr>
        <p:txBody>
          <a:bodyPr/>
          <a:lstStyle>
            <a:lvl1pPr>
              <a:defRPr/>
            </a:lvl1pPr>
          </a:lstStyle>
          <a:p>
            <a:pPr>
              <a:defRPr/>
            </a:pPr>
            <a:fld id="{75447484-833B-49AF-B79C-2990390F8A03}"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9" name="Rectangle 7"/>
          <p:cNvSpPr>
            <a:spLocks noGrp="1" noChangeArrowheads="1"/>
          </p:cNvSpPr>
          <p:nvPr>
            <p:ph type="sldNum" sz="quarter" idx="12"/>
          </p:nvPr>
        </p:nvSpPr>
        <p:spPr>
          <a:ln/>
        </p:spPr>
        <p:txBody>
          <a:bodyPr/>
          <a:lstStyle>
            <a:lvl1pPr>
              <a:defRPr/>
            </a:lvl1pPr>
          </a:lstStyle>
          <a:p>
            <a:pPr>
              <a:defRPr/>
            </a:pPr>
            <a:fld id="{82C8891B-062B-4674-8582-C2E4ADFF79EF}"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5" name="Rectangle 7"/>
          <p:cNvSpPr>
            <a:spLocks noGrp="1" noChangeArrowheads="1"/>
          </p:cNvSpPr>
          <p:nvPr>
            <p:ph type="sldNum" sz="quarter" idx="12"/>
          </p:nvPr>
        </p:nvSpPr>
        <p:spPr>
          <a:ln/>
        </p:spPr>
        <p:txBody>
          <a:bodyPr/>
          <a:lstStyle>
            <a:lvl1pPr>
              <a:defRPr/>
            </a:lvl1pPr>
          </a:lstStyle>
          <a:p>
            <a:pPr>
              <a:defRPr/>
            </a:pPr>
            <a:fld id="{B10EFE13-AD01-4537-B224-B8627729A1B7}"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4" name="Rectangle 7"/>
          <p:cNvSpPr>
            <a:spLocks noGrp="1" noChangeArrowheads="1"/>
          </p:cNvSpPr>
          <p:nvPr>
            <p:ph type="sldNum" sz="quarter" idx="12"/>
          </p:nvPr>
        </p:nvSpPr>
        <p:spPr>
          <a:ln/>
        </p:spPr>
        <p:txBody>
          <a:bodyPr/>
          <a:lstStyle>
            <a:lvl1pPr>
              <a:defRPr/>
            </a:lvl1pPr>
          </a:lstStyle>
          <a:p>
            <a:pPr>
              <a:defRPr/>
            </a:pPr>
            <a:fld id="{225EDDF7-9CDD-496B-AD0E-6E8865888D11}"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7" name="Rectangle 7"/>
          <p:cNvSpPr>
            <a:spLocks noGrp="1" noChangeArrowheads="1"/>
          </p:cNvSpPr>
          <p:nvPr>
            <p:ph type="sldNum" sz="quarter" idx="12"/>
          </p:nvPr>
        </p:nvSpPr>
        <p:spPr>
          <a:ln/>
        </p:spPr>
        <p:txBody>
          <a:bodyPr/>
          <a:lstStyle>
            <a:lvl1pPr>
              <a:defRPr/>
            </a:lvl1pPr>
          </a:lstStyle>
          <a:p>
            <a:pPr>
              <a:defRPr/>
            </a:pPr>
            <a:fld id="{66FE3C59-1AF1-40CA-9157-7D24C7C1EB2A}"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7" name="Rectangle 7"/>
          <p:cNvSpPr>
            <a:spLocks noGrp="1" noChangeArrowheads="1"/>
          </p:cNvSpPr>
          <p:nvPr>
            <p:ph type="sldNum" sz="quarter" idx="12"/>
          </p:nvPr>
        </p:nvSpPr>
        <p:spPr>
          <a:ln/>
        </p:spPr>
        <p:txBody>
          <a:bodyPr/>
          <a:lstStyle>
            <a:lvl1pPr>
              <a:defRPr/>
            </a:lvl1pPr>
          </a:lstStyle>
          <a:p>
            <a:pPr>
              <a:defRPr/>
            </a:pPr>
            <a:fld id="{ECAB1FF5-5DAD-4AAD-B22F-70F5FBFAC03B}"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84EC6D86-18E8-4AB8-A868-B33E9B82EE93}"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C30E0A92-3F1A-4848-89EC-41B161BC491A}"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9" name="Rectangle 7"/>
          <p:cNvSpPr>
            <a:spLocks noGrp="1" noChangeArrowheads="1"/>
          </p:cNvSpPr>
          <p:nvPr>
            <p:ph type="sldNum" sz="quarter" idx="12"/>
          </p:nvPr>
        </p:nvSpPr>
        <p:spPr>
          <a:ln/>
        </p:spPr>
        <p:txBody>
          <a:bodyPr/>
          <a:lstStyle>
            <a:lvl1pPr>
              <a:defRPr/>
            </a:lvl1pPr>
          </a:lstStyle>
          <a:p>
            <a:pPr>
              <a:defRPr/>
            </a:pPr>
            <a:fld id="{E67A8354-4F48-4905-861A-27456B24B295}"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7" name="Rectangle 7"/>
          <p:cNvSpPr>
            <a:spLocks noGrp="1" noChangeArrowheads="1"/>
          </p:cNvSpPr>
          <p:nvPr>
            <p:ph type="sldNum" sz="quarter" idx="12"/>
          </p:nvPr>
        </p:nvSpPr>
        <p:spPr>
          <a:ln/>
        </p:spPr>
        <p:txBody>
          <a:bodyPr/>
          <a:lstStyle>
            <a:lvl1pPr>
              <a:defRPr/>
            </a:lvl1pPr>
          </a:lstStyle>
          <a:p>
            <a:pPr>
              <a:defRPr/>
            </a:pPr>
            <a:fld id="{85E15B7D-9FA3-4AF1-BCE1-E0B12092D671}"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7" name="Rectangle 7"/>
          <p:cNvSpPr>
            <a:spLocks noGrp="1" noChangeArrowheads="1"/>
          </p:cNvSpPr>
          <p:nvPr>
            <p:ph type="sldNum" sz="quarter" idx="12"/>
          </p:nvPr>
        </p:nvSpPr>
        <p:spPr>
          <a:ln/>
        </p:spPr>
        <p:txBody>
          <a:bodyPr/>
          <a:lstStyle>
            <a:lvl1pPr>
              <a:defRPr/>
            </a:lvl1pPr>
          </a:lstStyle>
          <a:p>
            <a:pPr>
              <a:defRPr/>
            </a:pPr>
            <a:fld id="{F8EB4030-9326-4590-B615-08157FC36E99}"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6" name="Rectangle 7"/>
          <p:cNvSpPr>
            <a:spLocks noGrp="1" noChangeArrowheads="1"/>
          </p:cNvSpPr>
          <p:nvPr>
            <p:ph type="sldNum" sz="quarter" idx="12"/>
          </p:nvPr>
        </p:nvSpPr>
        <p:spPr>
          <a:ln/>
        </p:spPr>
        <p:txBody>
          <a:bodyPr/>
          <a:lstStyle>
            <a:lvl1pPr>
              <a:defRPr/>
            </a:lvl1pPr>
          </a:lstStyle>
          <a:p>
            <a:pPr>
              <a:defRPr/>
            </a:pPr>
            <a:fld id="{CC6AB759-A999-492D-99F1-626B7A1F2311}"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5" name="Rectangle 7"/>
          <p:cNvSpPr>
            <a:spLocks noGrp="1" noChangeArrowheads="1"/>
          </p:cNvSpPr>
          <p:nvPr>
            <p:ph type="sldNum" sz="quarter" idx="12"/>
          </p:nvPr>
        </p:nvSpPr>
        <p:spPr>
          <a:ln/>
        </p:spPr>
        <p:txBody>
          <a:bodyPr/>
          <a:lstStyle>
            <a:lvl1pPr>
              <a:defRPr/>
            </a:lvl1pPr>
          </a:lstStyle>
          <a:p>
            <a:pPr>
              <a:defRPr/>
            </a:pPr>
            <a:fld id="{EF21349E-7A0F-4F6C-AAE7-5B426C299521}"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625A4CC-1AC2-4C24-A6FE-DBF73F2DF367}" type="datetimeFigureOut">
              <a:rPr lang="en-US" smtClean="0">
                <a:solidFill>
                  <a:prstClr val="white"/>
                </a:solidFill>
              </a:rPr>
              <a:pPr/>
              <a:t>4/15/2013</a:t>
            </a:fld>
            <a:endParaRPr lang="en-US">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87CC46C-FE81-43C6-A0F5-B5C6303ADCC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625A4CC-1AC2-4C24-A6FE-DBF73F2DF367}" type="datetimeFigureOut">
              <a:rPr lang="en-US" smtClean="0">
                <a:solidFill>
                  <a:prstClr val="white"/>
                </a:solidFill>
              </a:rPr>
              <a:pPr/>
              <a:t>4/15/2013</a:t>
            </a:fld>
            <a:endParaRPr lang="en-US">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7625A4CC-1AC2-4C24-A6FE-DBF73F2DF367}" type="datetimeFigureOut">
              <a:rPr lang="en-US" smtClean="0">
                <a:solidFill>
                  <a:prstClr val="white"/>
                </a:solidFill>
              </a:rPr>
              <a:pPr/>
              <a:t>4/15/2013</a:t>
            </a:fld>
            <a:endParaRPr lang="en-US">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987CC46C-FE81-43C6-A0F5-B5C6303ADCC2}" type="slidenum">
              <a:rPr lang="en-US" smtClean="0">
                <a:solidFill>
                  <a:prstClr val="white"/>
                </a:solidFill>
              </a:rPr>
              <a:pPr/>
              <a:t>‹#›</a:t>
            </a:fld>
            <a:endParaRPr lang="en-US">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625A4CC-1AC2-4C24-A6FE-DBF73F2DF367}" type="datetimeFigureOut">
              <a:rPr lang="en-US" smtClean="0">
                <a:solidFill>
                  <a:prstClr val="white"/>
                </a:solidFill>
              </a:rPr>
              <a:pPr/>
              <a:t>4/15/2013</a:t>
            </a:fld>
            <a:endParaRPr lang="en-US">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625A4CC-1AC2-4C24-A6FE-DBF73F2DF367}" type="datetimeFigureOut">
              <a:rPr lang="en-US" smtClean="0">
                <a:solidFill>
                  <a:prstClr val="white"/>
                </a:solidFill>
              </a:rPr>
              <a:pPr/>
              <a:t>4/15/2013</a:t>
            </a:fld>
            <a:endParaRPr lang="en-US">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25A4CC-1AC2-4C24-A6FE-DBF73F2DF367}" type="datetimeFigureOut">
              <a:rPr lang="en-US" smtClean="0">
                <a:solidFill>
                  <a:prstClr val="white"/>
                </a:solidFill>
              </a:rPr>
              <a:pPr/>
              <a:t>4/15/2013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625A4CC-1AC2-4C24-A6FE-DBF73F2DF367}" type="datetimeFigureOut">
              <a:rPr lang="en-US" smtClean="0">
                <a:solidFill>
                  <a:prstClr val="white"/>
                </a:solidFill>
              </a:rPr>
              <a:pPr/>
              <a:t>4/15/2013</a:t>
            </a:fld>
            <a:endParaRPr lang="en-US">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625A4CC-1AC2-4C24-A6FE-DBF73F2DF367}" type="datetimeFigureOut">
              <a:rPr lang="en-US" smtClean="0">
                <a:solidFill>
                  <a:prstClr val="white"/>
                </a:solidFill>
              </a:rPr>
              <a:pPr/>
              <a:t>4/15/2013</a:t>
            </a:fld>
            <a:endParaRPr lang="en-US">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9" name="Rectangle 7"/>
          <p:cNvSpPr>
            <a:spLocks noGrp="1" noChangeArrowheads="1"/>
          </p:cNvSpPr>
          <p:nvPr>
            <p:ph type="sldNum" sz="quarter" idx="12"/>
          </p:nvPr>
        </p:nvSpPr>
        <p:spPr>
          <a:ln/>
        </p:spPr>
        <p:txBody>
          <a:bodyPr/>
          <a:lstStyle>
            <a:lvl1pPr>
              <a:defRPr/>
            </a:lvl1pPr>
          </a:lstStyle>
          <a:p>
            <a:pPr>
              <a:defRPr/>
            </a:pPr>
            <a:fld id="{846C136D-33D4-4587-B722-CC3E5B625337}"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625A4CC-1AC2-4C24-A6FE-DBF73F2DF367}" type="datetimeFigureOut">
              <a:rPr lang="en-US" smtClean="0">
                <a:solidFill>
                  <a:prstClr val="white"/>
                </a:solidFill>
              </a:rPr>
              <a:pPr/>
              <a:t>4/15/2013</a:t>
            </a:fld>
            <a:endParaRPr lang="en-US">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25A4CC-1AC2-4C24-A6FE-DBF73F2DF367}" type="datetimeFigureOut">
              <a:rPr lang="en-US" smtClean="0">
                <a:solidFill>
                  <a:prstClr val="white"/>
                </a:solidFill>
              </a:rPr>
              <a:pPr/>
              <a:t>4/15/2013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25A4CC-1AC2-4C24-A6FE-DBF73F2DF367}" type="datetimeFigureOut">
              <a:rPr lang="en-US" smtClean="0">
                <a:solidFill>
                  <a:prstClr val="white"/>
                </a:solidFill>
              </a:rPr>
              <a:pPr/>
              <a:t>4/15/2013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87CC46C-FE81-43C6-A0F5-B5C6303ADCC2}"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5" name="Rectangle 7"/>
          <p:cNvSpPr>
            <a:spLocks noGrp="1" noChangeArrowheads="1"/>
          </p:cNvSpPr>
          <p:nvPr>
            <p:ph type="sldNum" sz="quarter" idx="12"/>
          </p:nvPr>
        </p:nvSpPr>
        <p:spPr>
          <a:ln/>
        </p:spPr>
        <p:txBody>
          <a:bodyPr/>
          <a:lstStyle>
            <a:lvl1pPr>
              <a:defRPr/>
            </a:lvl1pPr>
          </a:lstStyle>
          <a:p>
            <a:pPr>
              <a:defRPr/>
            </a:pPr>
            <a:fld id="{32630510-48B7-4AAB-B967-A747A6664C79}"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4" name="Rectangle 7"/>
          <p:cNvSpPr>
            <a:spLocks noGrp="1" noChangeArrowheads="1"/>
          </p:cNvSpPr>
          <p:nvPr>
            <p:ph type="sldNum" sz="quarter" idx="12"/>
          </p:nvPr>
        </p:nvSpPr>
        <p:spPr>
          <a:ln/>
        </p:spPr>
        <p:txBody>
          <a:bodyPr/>
          <a:lstStyle>
            <a:lvl1pPr>
              <a:defRPr/>
            </a:lvl1pPr>
          </a:lstStyle>
          <a:p>
            <a:pPr>
              <a:defRPr/>
            </a:pPr>
            <a:fld id="{8D5D3F66-75E3-4788-AC3E-C79BD86BD87B}"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7" name="Rectangle 7"/>
          <p:cNvSpPr>
            <a:spLocks noGrp="1" noChangeArrowheads="1"/>
          </p:cNvSpPr>
          <p:nvPr>
            <p:ph type="sldNum" sz="quarter" idx="12"/>
          </p:nvPr>
        </p:nvSpPr>
        <p:spPr>
          <a:ln/>
        </p:spPr>
        <p:txBody>
          <a:bodyPr/>
          <a:lstStyle>
            <a:lvl1pPr>
              <a:defRPr/>
            </a:lvl1pPr>
          </a:lstStyle>
          <a:p>
            <a:pPr>
              <a:defRPr/>
            </a:pPr>
            <a:fld id="{EC3F5B96-C1DE-4B69-9336-568BA28FAA98}"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Footer</a:t>
            </a:r>
          </a:p>
        </p:txBody>
      </p:sp>
      <p:sp>
        <p:nvSpPr>
          <p:cNvPr id="7" name="Rectangle 7"/>
          <p:cNvSpPr>
            <a:spLocks noGrp="1" noChangeArrowheads="1"/>
          </p:cNvSpPr>
          <p:nvPr>
            <p:ph type="sldNum" sz="quarter" idx="12"/>
          </p:nvPr>
        </p:nvSpPr>
        <p:spPr>
          <a:ln/>
        </p:spPr>
        <p:txBody>
          <a:bodyPr/>
          <a:lstStyle>
            <a:lvl1pPr>
              <a:defRPr/>
            </a:lvl1pPr>
          </a:lstStyle>
          <a:p>
            <a:pPr>
              <a:defRPr/>
            </a:pPr>
            <a:fld id="{D1F2EB6C-0556-40B6-963C-B74430C76847}" type="slidenum">
              <a:rPr lang="en-US">
                <a:solidFill>
                  <a:srgbClr val="000000"/>
                </a:solidFill>
              </a:rPr>
              <a:pPr>
                <a:defRPr/>
              </a:pPr>
              <a:t>‹#›</a:t>
            </a:fld>
            <a:endParaRPr lang="en-US">
              <a:solidFill>
                <a:srgbClr val="000000"/>
              </a:solidFill>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1_sky_frame"/>
          <p:cNvPicPr>
            <a:picLocks noChangeAspect="1" noChangeArrowheads="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853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Times New Roman" charset="0"/>
              </a:defRPr>
            </a:lvl1pPr>
          </a:lstStyle>
          <a:p>
            <a:pPr fontAlgn="base">
              <a:spcBef>
                <a:spcPct val="0"/>
              </a:spcBef>
              <a:spcAft>
                <a:spcPct val="0"/>
              </a:spcAft>
              <a:defRPr/>
            </a:pPr>
            <a:endParaRPr lang="en-US">
              <a:solidFill>
                <a:srgbClr val="000000"/>
              </a:solidFill>
            </a:endParaRPr>
          </a:p>
        </p:txBody>
      </p:sp>
      <p:sp>
        <p:nvSpPr>
          <p:cNvPr id="2785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charset="0"/>
              </a:defRPr>
            </a:lvl1pPr>
          </a:lstStyle>
          <a:p>
            <a:pPr fontAlgn="base">
              <a:spcBef>
                <a:spcPct val="0"/>
              </a:spcBef>
              <a:spcAft>
                <a:spcPct val="0"/>
              </a:spcAft>
              <a:defRPr/>
            </a:pPr>
            <a:r>
              <a:rPr lang="en-US">
                <a:solidFill>
                  <a:srgbClr val="000000"/>
                </a:solidFill>
              </a:rPr>
              <a:t>Footer</a:t>
            </a:r>
          </a:p>
        </p:txBody>
      </p:sp>
      <p:sp>
        <p:nvSpPr>
          <p:cNvPr id="27853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charset="0"/>
              </a:defRPr>
            </a:lvl1pPr>
          </a:lstStyle>
          <a:p>
            <a:pPr fontAlgn="base">
              <a:spcBef>
                <a:spcPct val="0"/>
              </a:spcBef>
              <a:spcAft>
                <a:spcPct val="0"/>
              </a:spcAft>
              <a:defRPr/>
            </a:pPr>
            <a:fld id="{7C2E4683-0106-4B50-BF34-7BBD7352DBEA}"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00FF"/>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fontAlgn="base">
              <a:spcBef>
                <a:spcPct val="0"/>
              </a:spcBef>
              <a:spcAft>
                <a:spcPct val="0"/>
              </a:spcAft>
            </a:pPr>
            <a:endParaRPr lang="en-US" sz="2000">
              <a:solidFill>
                <a:prstClr val="white"/>
              </a:solidFill>
              <a:latin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fontAlgn="base">
              <a:spcBef>
                <a:spcPct val="0"/>
              </a:spcBef>
              <a:spcAft>
                <a:spcPct val="0"/>
              </a:spcAft>
            </a:pPr>
            <a:endParaRPr lang="en-US" sz="2000">
              <a:solidFill>
                <a:prstClr val="white"/>
              </a:solidFill>
              <a:latin typeface="Arial" charset="0"/>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base">
              <a:spcBef>
                <a:spcPct val="0"/>
              </a:spcBef>
              <a:spcAft>
                <a:spcPct val="0"/>
              </a:spcAft>
              <a:defRPr/>
            </a:pPr>
            <a:endParaRPr lang="en-US">
              <a:solidFill>
                <a:srgbClr val="C9C2D1">
                  <a:shade val="50000"/>
                </a:srgbClr>
              </a:solidFill>
              <a:latin typeface="Arial" charset="0"/>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base">
              <a:spcBef>
                <a:spcPct val="0"/>
              </a:spcBef>
              <a:spcAft>
                <a:spcPct val="0"/>
              </a:spcAft>
              <a:defRPr/>
            </a:pPr>
            <a:r>
              <a:rPr lang="en-US" smtClean="0">
                <a:solidFill>
                  <a:srgbClr val="C9C2D1">
                    <a:shade val="50000"/>
                  </a:srgbClr>
                </a:solidFill>
                <a:latin typeface="Arial" charset="0"/>
              </a:rPr>
              <a:t>Footer</a:t>
            </a:r>
            <a:endParaRPr lang="en-US">
              <a:solidFill>
                <a:srgbClr val="C9C2D1">
                  <a:shade val="50000"/>
                </a:srgbClr>
              </a:solidFill>
              <a:latin typeface="Arial" charset="0"/>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fontAlgn="base">
              <a:spcBef>
                <a:spcPct val="0"/>
              </a:spcBef>
              <a:spcAft>
                <a:spcPct val="0"/>
              </a:spcAft>
              <a:defRPr/>
            </a:pPr>
            <a:fld id="{7C2E4683-0106-4B50-BF34-7BBD7352DBEA}" type="slidenum">
              <a:rPr lang="en-US" smtClean="0">
                <a:solidFill>
                  <a:srgbClr val="C9C2D1">
                    <a:shade val="50000"/>
                  </a:srgbClr>
                </a:solidFill>
                <a:latin typeface="Arial" charset="0"/>
              </a:rPr>
              <a:pPr fontAlgn="base">
                <a:spcBef>
                  <a:spcPct val="0"/>
                </a:spcBef>
                <a:spcAft>
                  <a:spcPct val="0"/>
                </a:spcAft>
                <a:defRPr/>
              </a:pPr>
              <a:t>‹#›</a:t>
            </a:fld>
            <a:endParaRPr lang="en-US">
              <a:solidFill>
                <a:srgbClr val="C9C2D1">
                  <a:shade val="50000"/>
                </a:srgbClr>
              </a:solidFill>
              <a:latin typeface="Arial" charset="0"/>
            </a:endParaRPr>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med">
    <p:fade thruBlk="1"/>
  </p:transition>
  <p:timing>
    <p:tnLst>
      <p:par>
        <p:cTn id="1" dur="indefinite" restart="never" nodeType="tmRoot"/>
      </p:par>
    </p:tnLst>
  </p:timing>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1_sky_frame"/>
          <p:cNvPicPr>
            <a:picLocks noChangeAspect="1" noChangeArrowheads="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853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Times New Roman" charset="0"/>
              </a:defRPr>
            </a:lvl1pPr>
          </a:lstStyle>
          <a:p>
            <a:pPr fontAlgn="base">
              <a:spcBef>
                <a:spcPct val="0"/>
              </a:spcBef>
              <a:spcAft>
                <a:spcPct val="0"/>
              </a:spcAft>
              <a:defRPr/>
            </a:pPr>
            <a:endParaRPr lang="en-US">
              <a:solidFill>
                <a:srgbClr val="000000"/>
              </a:solidFill>
            </a:endParaRPr>
          </a:p>
        </p:txBody>
      </p:sp>
      <p:sp>
        <p:nvSpPr>
          <p:cNvPr id="2785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charset="0"/>
              </a:defRPr>
            </a:lvl1pPr>
          </a:lstStyle>
          <a:p>
            <a:pPr fontAlgn="base">
              <a:spcBef>
                <a:spcPct val="0"/>
              </a:spcBef>
              <a:spcAft>
                <a:spcPct val="0"/>
              </a:spcAft>
              <a:defRPr/>
            </a:pPr>
            <a:r>
              <a:rPr lang="en-US">
                <a:solidFill>
                  <a:srgbClr val="000000"/>
                </a:solidFill>
              </a:rPr>
              <a:t>Footer</a:t>
            </a:r>
          </a:p>
        </p:txBody>
      </p:sp>
      <p:sp>
        <p:nvSpPr>
          <p:cNvPr id="27853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charset="0"/>
              </a:defRPr>
            </a:lvl1pPr>
          </a:lstStyle>
          <a:p>
            <a:pPr fontAlgn="base">
              <a:spcBef>
                <a:spcPct val="0"/>
              </a:spcBef>
              <a:spcAft>
                <a:spcPct val="0"/>
              </a:spcAft>
              <a:defRPr/>
            </a:pPr>
            <a:fld id="{37D2FC61-247A-4A36-8AC3-EA21DD163ACE}"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ransition spd="med">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00FF"/>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625A4CC-1AC2-4C24-A6FE-DBF73F2DF367}" type="datetimeFigureOut">
              <a:rPr lang="en-US" smtClean="0">
                <a:solidFill>
                  <a:prstClr val="white"/>
                </a:solidFill>
              </a:rPr>
              <a:pPr/>
              <a:t>4/15/2013</a:t>
            </a:fld>
            <a:endParaRPr lang="en-US">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87CC46C-FE81-43C6-A0F5-B5C6303ADCC2}" type="slidenum">
              <a:rPr lang="en-US" smtClean="0">
                <a:solidFill>
                  <a:prstClr val="white"/>
                </a:solidFill>
              </a:rPr>
              <a:pPr/>
              <a:t>‹#›</a:t>
            </a:fld>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304800"/>
            <a:ext cx="8686800" cy="6832640"/>
          </a:xfrm>
          <a:prstGeom prst="rect">
            <a:avLst/>
          </a:prstGeom>
        </p:spPr>
        <p:txBody>
          <a:bodyPr wrap="square">
            <a:spAutoFit/>
          </a:bodyPr>
          <a:lstStyle/>
          <a:p>
            <a:r>
              <a:rPr lang="en-US" sz="7200" b="1" cap="small" dirty="0" smtClean="0">
                <a:solidFill>
                  <a:srgbClr val="FFFF00"/>
                </a:solidFill>
                <a:effectLst>
                  <a:outerShdw blurRad="38100" dist="38100" dir="2700000" algn="tl">
                    <a:prstClr val="black">
                      <a:alpha val="43000"/>
                    </a:prstClr>
                  </a:outerShdw>
                </a:effectLst>
                <a:latin typeface="Arial" pitchFamily="34" charset="0"/>
                <a:cs typeface="Arial" pitchFamily="34" charset="0"/>
              </a:rPr>
              <a:t>Two Brief </a:t>
            </a:r>
          </a:p>
          <a:p>
            <a:r>
              <a:rPr lang="en-US" sz="7200" b="1" cap="small" dirty="0" smtClean="0">
                <a:solidFill>
                  <a:srgbClr val="FFFF00"/>
                </a:solidFill>
                <a:effectLst>
                  <a:outerShdw blurRad="38100" dist="38100" dir="2700000" algn="tl">
                    <a:prstClr val="black">
                      <a:alpha val="43000"/>
                    </a:prstClr>
                  </a:outerShdw>
                </a:effectLst>
                <a:latin typeface="Arial" pitchFamily="34" charset="0"/>
                <a:cs typeface="Arial" pitchFamily="34" charset="0"/>
              </a:rPr>
              <a:t>Teaching </a:t>
            </a:r>
          </a:p>
          <a:p>
            <a:r>
              <a:rPr lang="en-US" sz="7200" b="1" cap="small" dirty="0" smtClean="0">
                <a:solidFill>
                  <a:srgbClr val="FFFF00"/>
                </a:solidFill>
                <a:effectLst>
                  <a:outerShdw blurRad="38100" dist="38100" dir="2700000" algn="tl">
                    <a:prstClr val="black">
                      <a:alpha val="43000"/>
                    </a:prstClr>
                  </a:outerShdw>
                </a:effectLst>
                <a:latin typeface="Arial" pitchFamily="34" charset="0"/>
                <a:cs typeface="Arial" pitchFamily="34" charset="0"/>
              </a:rPr>
              <a:t>Cases</a:t>
            </a:r>
            <a:r>
              <a:rPr lang="en-US" sz="4000" b="1" dirty="0" smtClean="0">
                <a:solidFill>
                  <a:srgbClr val="FFFF00"/>
                </a:solidFill>
                <a:effectLst>
                  <a:outerShdw blurRad="38100" dist="38100" dir="2700000" algn="tl">
                    <a:prstClr val="black">
                      <a:alpha val="43000"/>
                    </a:prstClr>
                  </a:outerShdw>
                </a:effectLst>
                <a:latin typeface="Arial" pitchFamily="34" charset="0"/>
                <a:cs typeface="Arial" pitchFamily="34" charset="0"/>
              </a:rPr>
              <a:t/>
            </a:r>
            <a:br>
              <a:rPr lang="en-US" sz="4000" b="1" dirty="0" smtClean="0">
                <a:solidFill>
                  <a:srgbClr val="FFFF00"/>
                </a:solidFill>
                <a:effectLst>
                  <a:outerShdw blurRad="38100" dist="38100" dir="2700000" algn="tl">
                    <a:prstClr val="black">
                      <a:alpha val="43000"/>
                    </a:prstClr>
                  </a:outerShdw>
                </a:effectLst>
                <a:latin typeface="Arial" pitchFamily="34" charset="0"/>
                <a:cs typeface="Arial" pitchFamily="34" charset="0"/>
              </a:rPr>
            </a:br>
            <a:endParaRPr lang="en-US" sz="1400" b="1" dirty="0" smtClean="0">
              <a:solidFill>
                <a:srgbClr val="FFFF00"/>
              </a:solidFill>
              <a:effectLst>
                <a:outerShdw blurRad="38100" dist="38100" dir="2700000" algn="tl">
                  <a:prstClr val="black">
                    <a:alpha val="43000"/>
                  </a:prstClr>
                </a:outerShdw>
              </a:effectLst>
              <a:latin typeface="Arial" pitchFamily="34" charset="0"/>
              <a:cs typeface="Arial" pitchFamily="34" charset="0"/>
            </a:endParaRPr>
          </a:p>
          <a:p>
            <a:r>
              <a:rPr lang="en-US" sz="2800" b="1" dirty="0" smtClean="0">
                <a:solidFill>
                  <a:srgbClr val="FFFF00"/>
                </a:solidFill>
                <a:effectLst>
                  <a:outerShdw blurRad="38100" dist="38100" dir="2700000" algn="tl">
                    <a:prstClr val="black">
                      <a:alpha val="43000"/>
                    </a:prstClr>
                  </a:outerShdw>
                </a:effectLst>
                <a:latin typeface="Arial" pitchFamily="34" charset="0"/>
                <a:cs typeface="Arial" pitchFamily="34" charset="0"/>
              </a:rPr>
              <a:t>James Merlo, NERC </a:t>
            </a:r>
          </a:p>
          <a:p>
            <a:r>
              <a:rPr lang="en-US" sz="2800" b="1" dirty="0" smtClean="0">
                <a:solidFill>
                  <a:srgbClr val="FFFF00"/>
                </a:solidFill>
                <a:effectLst>
                  <a:outerShdw blurRad="38100" dist="38100" dir="2700000" algn="tl">
                    <a:prstClr val="black">
                      <a:alpha val="43000"/>
                    </a:prstClr>
                  </a:outerShdw>
                </a:effectLst>
                <a:latin typeface="Arial" pitchFamily="34" charset="0"/>
                <a:cs typeface="Arial" pitchFamily="34" charset="0"/>
              </a:rPr>
              <a:t>&amp; Jake Mazulewicz, </a:t>
            </a:r>
          </a:p>
          <a:p>
            <a:r>
              <a:rPr lang="en-US" sz="2800" b="1" dirty="0" smtClean="0">
                <a:solidFill>
                  <a:srgbClr val="FFFF00"/>
                </a:solidFill>
                <a:effectLst>
                  <a:outerShdw blurRad="38100" dist="38100" dir="2700000" algn="tl">
                    <a:prstClr val="black">
                      <a:alpha val="43000"/>
                    </a:prstClr>
                  </a:outerShdw>
                </a:effectLst>
                <a:latin typeface="Arial" pitchFamily="34" charset="0"/>
                <a:cs typeface="Arial" pitchFamily="34" charset="0"/>
              </a:rPr>
              <a:t>Dominion VA Power</a:t>
            </a:r>
          </a:p>
          <a:p>
            <a:r>
              <a:rPr lang="en-US" sz="3600" b="1" dirty="0" smtClean="0">
                <a:solidFill>
                  <a:srgbClr val="FFFF00"/>
                </a:solidFill>
                <a:effectLst>
                  <a:outerShdw blurRad="38100" dist="38100" dir="2700000" algn="tl">
                    <a:prstClr val="black">
                      <a:alpha val="43000"/>
                    </a:prstClr>
                  </a:outerShdw>
                </a:effectLst>
                <a:latin typeface="Arial" pitchFamily="34" charset="0"/>
                <a:cs typeface="Arial" pitchFamily="34" charset="0"/>
              </a:rPr>
              <a:t>__________________________</a:t>
            </a:r>
          </a:p>
          <a:p>
            <a:r>
              <a:rPr lang="en-US" sz="2800" b="1" dirty="0" smtClean="0">
                <a:solidFill>
                  <a:srgbClr val="FFFF00"/>
                </a:solidFill>
                <a:effectLst>
                  <a:outerShdw blurRad="38100" dist="38100" dir="2700000" algn="tl">
                    <a:prstClr val="black">
                      <a:alpha val="43000"/>
                    </a:prstClr>
                  </a:outerShdw>
                </a:effectLst>
                <a:latin typeface="Arial" pitchFamily="34" charset="0"/>
                <a:cs typeface="Arial" pitchFamily="34" charset="0"/>
              </a:rPr>
              <a:t>NERC Human Performance Conference</a:t>
            </a:r>
          </a:p>
          <a:p>
            <a:r>
              <a:rPr lang="en-US" sz="2800" b="1" dirty="0" smtClean="0">
                <a:solidFill>
                  <a:srgbClr val="FFFF00"/>
                </a:solidFill>
                <a:effectLst>
                  <a:outerShdw blurRad="38100" dist="38100" dir="2700000" algn="tl">
                    <a:prstClr val="black">
                      <a:alpha val="43000"/>
                    </a:prstClr>
                  </a:outerShdw>
                </a:effectLst>
                <a:latin typeface="Arial" pitchFamily="34" charset="0"/>
                <a:cs typeface="Arial" pitchFamily="34" charset="0"/>
              </a:rPr>
              <a:t>March 2013</a:t>
            </a:r>
          </a:p>
          <a:p>
            <a:endParaRPr lang="en-US" dirty="0">
              <a:solidFill>
                <a:srgbClr val="FFFF00"/>
              </a:solidFill>
              <a:effectLst>
                <a:outerShdw blurRad="38100" dist="38100" dir="2700000" algn="tl">
                  <a:prstClr val="black">
                    <a:alpha val="43000"/>
                  </a:prstClr>
                </a:outerShdw>
              </a:effectLst>
              <a:latin typeface="Arial" pitchFamily="34" charset="0"/>
              <a:cs typeface="Arial" pitchFamily="34" charset="0"/>
            </a:endParaRPr>
          </a:p>
        </p:txBody>
      </p:sp>
      <p:pic>
        <p:nvPicPr>
          <p:cNvPr id="3" name="Picture 2"/>
          <p:cNvPicPr>
            <a:picLocks noChangeAspect="1" noChangeArrowheads="1"/>
          </p:cNvPicPr>
          <p:nvPr/>
        </p:nvPicPr>
        <p:blipFill>
          <a:blip r:embed="rId3" cstate="print">
            <a:lum bright="20000" contrast="30000"/>
          </a:blip>
          <a:srcRect l="38038" t="18573" r="31531"/>
          <a:stretch>
            <a:fillRect/>
          </a:stretch>
        </p:blipFill>
        <p:spPr bwMode="auto">
          <a:xfrm>
            <a:off x="7391400" y="457200"/>
            <a:ext cx="1219200" cy="44196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4" cstate="print">
            <a:lum bright="20000" contrast="30000"/>
          </a:blip>
          <a:srcRect/>
          <a:stretch>
            <a:fillRect/>
          </a:stretch>
        </p:blipFill>
        <p:spPr bwMode="auto">
          <a:xfrm>
            <a:off x="5257800" y="457200"/>
            <a:ext cx="1724025" cy="4419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176795" y="6642556"/>
            <a:ext cx="1967205" cy="215444"/>
          </a:xfrm>
          <a:prstGeom prst="rect">
            <a:avLst/>
          </a:prstGeom>
          <a:noFill/>
        </p:spPr>
        <p:txBody>
          <a:bodyPr wrap="none" rtlCol="0">
            <a:spAutoFit/>
          </a:bodyPr>
          <a:lstStyle/>
          <a:p>
            <a:r>
              <a:rPr lang="en-US" sz="800" dirty="0" smtClean="0"/>
              <a:t>©2013. Dominion. All rights reserved.</a:t>
            </a:r>
            <a:endParaRPr lang="en-US"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10</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effectLst>
                  <a:outerShdw blurRad="38100" dist="38100" dir="2700000" algn="tl">
                    <a:srgbClr val="000000">
                      <a:alpha val="43137"/>
                    </a:srgbClr>
                  </a:outerShdw>
                </a:effectLst>
              </a:rPr>
              <a:t>The</a:t>
            </a:r>
            <a:r>
              <a:rPr lang="en-US" sz="6000" b="1" dirty="0" smtClean="0">
                <a:effectLst>
                  <a:outerShdw blurRad="38100" dist="38100" dir="2700000" algn="tl">
                    <a:srgbClr val="000000">
                      <a:alpha val="43137"/>
                    </a:srgbClr>
                  </a:outerShdw>
                </a:effectLst>
              </a:rPr>
              <a:t>    </a:t>
            </a:r>
            <a:r>
              <a:rPr lang="en-US" sz="6000" b="1" cap="small" dirty="0" smtClean="0">
                <a:effectLst>
                  <a:outerShdw blurRad="38100" dist="38100" dir="2700000" algn="tl">
                    <a:srgbClr val="000000">
                      <a:alpha val="43137"/>
                    </a:srgbClr>
                  </a:outerShdw>
                </a:effectLst>
              </a:rPr>
              <a:t>Cause</a:t>
            </a:r>
            <a:r>
              <a:rPr lang="en-US" sz="6000" b="1" dirty="0" smtClean="0">
                <a:effectLst>
                  <a:outerShdw blurRad="38100" dist="38100" dir="2700000" algn="tl">
                    <a:srgbClr val="000000">
                      <a:alpha val="43137"/>
                    </a:srgbClr>
                  </a:outerShdw>
                </a:effectLst>
              </a:rPr>
              <a:t/>
            </a:r>
            <a:br>
              <a:rPr lang="en-US" sz="6000" b="1" dirty="0" smtClean="0">
                <a:effectLst>
                  <a:outerShdw blurRad="38100" dist="38100" dir="2700000" algn="tl">
                    <a:srgbClr val="000000">
                      <a:alpha val="43137"/>
                    </a:srgbClr>
                  </a:outerShdw>
                </a:effectLst>
              </a:rPr>
            </a:br>
            <a:r>
              <a:rPr lang="en-US" sz="6000" b="1" dirty="0" smtClean="0">
                <a:effectLst>
                  <a:outerShdw blurRad="38100" dist="38100" dir="2700000" algn="tl">
                    <a:srgbClr val="000000">
                      <a:alpha val="43137"/>
                    </a:srgbClr>
                  </a:outerShdw>
                </a:effectLst>
              </a:rPr>
              <a:t>  </a:t>
            </a:r>
            <a:r>
              <a:rPr lang="en-US" sz="8800" b="1" i="1" dirty="0" smtClean="0">
                <a:effectLst>
                  <a:outerShdw blurRad="38100" dist="38100" dir="2700000" algn="tl">
                    <a:srgbClr val="000000">
                      <a:alpha val="43137"/>
                    </a:srgbClr>
                  </a:outerShdw>
                </a:effectLst>
                <a:latin typeface="Freestyle Script" pitchFamily="66" charset="0"/>
              </a:rPr>
              <a:t>Apparent</a:t>
            </a:r>
            <a:r>
              <a:rPr lang="en-US" sz="1000" b="1" dirty="0" smtClean="0">
                <a:effectLst>
                  <a:outerShdw blurRad="38100" dist="38100" dir="2700000" algn="tl">
                    <a:srgbClr val="000000">
                      <a:alpha val="43137"/>
                    </a:srgbClr>
                  </a:outerShdw>
                </a:effectLst>
              </a:rPr>
              <a:t/>
            </a:r>
            <a:br>
              <a:rPr lang="en-US" sz="1000" b="1" dirty="0" smtClean="0">
                <a:effectLst>
                  <a:outerShdw blurRad="38100" dist="38100" dir="2700000" algn="tl">
                    <a:srgbClr val="000000">
                      <a:alpha val="43137"/>
                    </a:srgbClr>
                  </a:outerShdw>
                </a:effectLst>
              </a:rPr>
            </a:br>
            <a:r>
              <a:rPr lang="en-US" sz="1000" b="1" dirty="0" smtClean="0">
                <a:effectLst>
                  <a:outerShdw blurRad="38100" dist="38100" dir="2700000" algn="tl">
                    <a:srgbClr val="000000">
                      <a:alpha val="43137"/>
                    </a:srgbClr>
                  </a:outerShdw>
                </a:effectLst>
              </a:rPr>
              <a:t/>
            </a:r>
            <a:br>
              <a:rPr lang="en-US" sz="1000" b="1" dirty="0" smtClean="0">
                <a:effectLst>
                  <a:outerShdw blurRad="38100" dist="38100" dir="2700000" algn="tl">
                    <a:srgbClr val="000000">
                      <a:alpha val="43137"/>
                    </a:srgbClr>
                  </a:outerShdw>
                </a:effectLst>
              </a:rPr>
            </a:br>
            <a:r>
              <a:rPr lang="en-US" sz="1000" b="1" dirty="0" smtClean="0">
                <a:effectLst>
                  <a:outerShdw blurRad="38100" dist="38100" dir="2700000" algn="tl">
                    <a:srgbClr val="000000">
                      <a:alpha val="43137"/>
                    </a:srgbClr>
                  </a:outerShdw>
                </a:effectLst>
              </a:rPr>
              <a:t/>
            </a:r>
            <a:br>
              <a:rPr lang="en-US" sz="1000" b="1" dirty="0" smtClean="0">
                <a:effectLst>
                  <a:outerShdw blurRad="38100" dist="38100" dir="2700000" algn="tl">
                    <a:srgbClr val="000000">
                      <a:alpha val="43137"/>
                    </a:srgbClr>
                  </a:outerShdw>
                </a:effectLst>
              </a:rPr>
            </a:br>
            <a:r>
              <a:rPr lang="en-US" sz="1800" dirty="0" smtClean="0">
                <a:effectLst>
                  <a:outerShdw blurRad="38100" dist="38100" dir="2700000" algn="tl">
                    <a:srgbClr val="000000">
                      <a:alpha val="43137"/>
                    </a:srgbClr>
                  </a:outerShdw>
                </a:effectLst>
              </a:rPr>
              <a:t/>
            </a:r>
            <a:br>
              <a:rPr lang="en-US" sz="1800" dirty="0" smtClean="0">
                <a:effectLst>
                  <a:outerShdw blurRad="38100" dist="38100" dir="2700000" algn="tl">
                    <a:srgbClr val="000000">
                      <a:alpha val="43137"/>
                    </a:srgbClr>
                  </a:outerShdw>
                </a:effectLst>
              </a:rPr>
            </a:br>
            <a:endParaRPr lang="en-US" sz="1400" dirty="0" smtClean="0">
              <a:effectLst>
                <a:outerShdw blurRad="38100" dist="38100" dir="2700000" algn="tl">
                  <a:srgbClr val="000000">
                    <a:alpha val="43137"/>
                  </a:srgbClr>
                </a:outerShdw>
              </a:effectLst>
            </a:endParaRPr>
          </a:p>
        </p:txBody>
      </p:sp>
      <p:sp>
        <p:nvSpPr>
          <p:cNvPr id="5" name="Up Arrow 4"/>
          <p:cNvSpPr/>
          <p:nvPr/>
        </p:nvSpPr>
        <p:spPr bwMode="auto">
          <a:xfrm>
            <a:off x="1676400" y="838200"/>
            <a:ext cx="990600" cy="609600"/>
          </a:xfrm>
          <a:prstGeom prst="upArrow">
            <a:avLst/>
          </a:prstGeom>
          <a:solidFill>
            <a:schemeClr val="bg1">
              <a:alpha val="50000"/>
            </a:schemeClr>
          </a:solidFill>
          <a:ln w="38100" cap="flat" cmpd="sng" algn="ctr">
            <a:solidFill>
              <a:schemeClr val="hlink"/>
            </a:solidFill>
            <a:prstDash val="solid"/>
            <a:round/>
            <a:headEnd type="none" w="med" len="med"/>
            <a:tailEnd type="stealth"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pic>
        <p:nvPicPr>
          <p:cNvPr id="11" name="Picture 2"/>
          <p:cNvPicPr>
            <a:picLocks noChangeAspect="1" noChangeArrowheads="1"/>
          </p:cNvPicPr>
          <p:nvPr/>
        </p:nvPicPr>
        <p:blipFill>
          <a:blip r:embed="rId3" cstate="print">
            <a:lum bright="20000" contrast="40000"/>
          </a:blip>
          <a:srcRect l="16842" t="2735" r="14737" b="12492"/>
          <a:stretch>
            <a:fillRect/>
          </a:stretch>
        </p:blipFill>
        <p:spPr bwMode="auto">
          <a:xfrm>
            <a:off x="3962400" y="1869832"/>
            <a:ext cx="4876799" cy="4651716"/>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4" cstate="print">
            <a:lum contrast="40000"/>
          </a:blip>
          <a:srcRect/>
          <a:stretch>
            <a:fillRect/>
          </a:stretch>
        </p:blipFill>
        <p:spPr bwMode="auto">
          <a:xfrm>
            <a:off x="6385352" y="1956486"/>
            <a:ext cx="2339548" cy="329514"/>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11</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4-8 Questions</a:t>
            </a: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9079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endParaRPr kumimoji="0" lang="en-US" sz="2800" i="0" u="none" strike="noStrike" kern="0" cap="none" spc="0" normalizeH="0" baseline="0" noProof="0" dirty="0" smtClean="0">
              <a:ln>
                <a:noFill/>
              </a:ln>
              <a:solidFill>
                <a:schemeClr val="tx2"/>
              </a:solidFill>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7" name="Rectangle 2"/>
          <p:cNvSpPr txBox="1">
            <a:spLocks noChangeArrowheads="1"/>
          </p:cNvSpPr>
          <p:nvPr/>
        </p:nvSpPr>
        <p:spPr bwMode="auto">
          <a:xfrm>
            <a:off x="304800" y="307975"/>
            <a:ext cx="8382000" cy="6473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Turn to the person next to you.</a:t>
            </a:r>
            <a:b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tx2"/>
                </a:solidFill>
                <a:effectLst>
                  <a:outerShdw blurRad="38100" dist="38100" dir="2700000" algn="tl">
                    <a:srgbClr val="000000">
                      <a:alpha val="43137"/>
                    </a:srgbClr>
                  </a:outerShdw>
                </a:effectLst>
                <a:latin typeface="+mj-lt"/>
                <a:ea typeface="+mj-ea"/>
                <a:cs typeface="+mj-cs"/>
              </a:rPr>
              <a:t>Working t</a:t>
            </a:r>
            <a:r>
              <a:rPr kumimoji="0" lang="en-US" sz="3600" b="1" i="0" u="none" strike="noStrike" kern="0" cap="none" spc="0" normalizeH="0" baseline="0" noProof="0" dirty="0" err="1" smtClean="0">
                <a:ln>
                  <a:noFill/>
                </a:ln>
                <a:solidFill>
                  <a:schemeClr val="tx2"/>
                </a:solidFill>
                <a:effectLst>
                  <a:outerShdw blurRad="38100" dist="38100" dir="2700000" algn="tl">
                    <a:srgbClr val="000000">
                      <a:alpha val="43137"/>
                    </a:srgbClr>
                  </a:outerShdw>
                </a:effectLst>
                <a:uLnTx/>
                <a:uFillTx/>
                <a:latin typeface="+mj-lt"/>
                <a:ea typeface="+mj-ea"/>
                <a:cs typeface="+mj-cs"/>
              </a:rPr>
              <a:t>ogether</a:t>
            </a:r>
            <a: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r>
              <a:rPr kumimoji="0" lang="en-US" sz="3600" b="1"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write down 4-8 questions you realistically could and would ask in a Root Cause Analysis of this event.</a:t>
            </a:r>
            <a:endParaRPr kumimoji="0" lang="en-US" sz="36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12</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The Root Cause</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1461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What </a:t>
            </a:r>
            <a:r>
              <a:rPr kumimoji="0" lang="en-US" sz="3600" i="1"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caused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him to remove the</a:t>
            </a:r>
            <a:r>
              <a:rPr kumimoji="0" lang="en-US" sz="360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shield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i="0" u="none" strike="noStrike" kern="0" cap="none" spc="0" normalizeH="0" baseline="0" noProof="0" dirty="0" smtClean="0">
              <a:ln>
                <a:noFill/>
              </a:ln>
              <a:solidFill>
                <a:schemeClr val="tx2"/>
              </a:solidFill>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13</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The Root Cause</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232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What </a:t>
            </a:r>
            <a:r>
              <a:rPr kumimoji="0" lang="en-US" sz="3600" i="1"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caused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him to remove the</a:t>
            </a:r>
            <a:r>
              <a:rPr kumimoji="0" lang="en-US" sz="360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shield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tx2"/>
                </a:solidFill>
                <a:effectLst>
                  <a:outerShdw blurRad="38100" dist="38100" dir="2700000" algn="tl">
                    <a:srgbClr val="000000">
                      <a:alpha val="43137"/>
                    </a:srgbClr>
                  </a:outerShdw>
                </a:effectLst>
                <a:latin typeface="+mj-lt"/>
                <a:ea typeface="+mj-ea"/>
                <a:cs typeface="+mj-cs"/>
              </a:rPr>
              <a:t>Did someone tell him to remove it or did he do it on his own?</a:t>
            </a: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14</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The Root Cause</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318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What </a:t>
            </a:r>
            <a:r>
              <a:rPr kumimoji="0" lang="en-US" sz="3600" i="1"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caused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him to remove the</a:t>
            </a:r>
            <a:r>
              <a:rPr kumimoji="0" lang="en-US" sz="360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shield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someone tell him to remove it or did he do it on his own?</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tx2"/>
                </a:solidFill>
                <a:effectLst>
                  <a:outerShdw blurRad="38100" dist="38100" dir="2700000" algn="tl">
                    <a:srgbClr val="000000">
                      <a:alpha val="43137"/>
                    </a:srgbClr>
                  </a:outerShdw>
                </a:effectLst>
                <a:latin typeface="+mj-lt"/>
                <a:ea typeface="+mj-ea"/>
                <a:cs typeface="+mj-cs"/>
              </a:rPr>
              <a:t>Did he remove it just this once or does he remove it every time? </a:t>
            </a: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15</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The Root Cause</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361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What </a:t>
            </a:r>
            <a:r>
              <a:rPr kumimoji="0" lang="en-US" sz="3600" i="1"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caused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him to remove the</a:t>
            </a:r>
            <a:r>
              <a:rPr kumimoji="0" lang="en-US" sz="360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shield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someone tell him to remove it or did he do it on his own?</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he remove it just this once or does he remove it every time? </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tx2"/>
                </a:solidFill>
                <a:effectLst>
                  <a:outerShdw blurRad="38100" dist="38100" dir="2700000" algn="tl">
                    <a:srgbClr val="000000">
                      <a:alpha val="43137"/>
                    </a:srgbClr>
                  </a:outerShdw>
                </a:effectLst>
                <a:latin typeface="+mj-lt"/>
                <a:ea typeface="+mj-ea"/>
                <a:cs typeface="+mj-cs"/>
              </a:rPr>
              <a:t>Did he make an error, or did he plan to remove it?</a:t>
            </a: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16</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The Root Cause</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4047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What </a:t>
            </a:r>
            <a:r>
              <a:rPr kumimoji="0" lang="en-US" sz="3600" i="1"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caused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him to remove the</a:t>
            </a:r>
            <a:r>
              <a:rPr kumimoji="0" lang="en-US" sz="360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shield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someone tell him to remove it or did he do it on his own?</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he remove it just this once or does he remove it every time? </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he make an error, or did he plan to remove it?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tx2"/>
                </a:solidFill>
                <a:effectLst>
                  <a:outerShdw blurRad="38100" dist="38100" dir="2700000" algn="tl">
                    <a:srgbClr val="000000">
                      <a:alpha val="43137"/>
                    </a:srgbClr>
                  </a:outerShdw>
                </a:effectLst>
                <a:latin typeface="+mj-lt"/>
                <a:ea typeface="+mj-ea"/>
                <a:cs typeface="+mj-cs"/>
              </a:rPr>
              <a:t>Was the shield labeled as a safety device?</a:t>
            </a: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effectLst>
                  <a:outerShdw blurRad="38100" dist="38100" dir="2700000" algn="tl">
                    <a:srgbClr val="000000">
                      <a:alpha val="43137"/>
                    </a:srgbClr>
                  </a:outerShdw>
                </a:effectLst>
                <a:latin typeface="Times New Roman" pitchFamily="18" charset="0"/>
              </a:rPr>
              <a:pPr/>
              <a:t>17</a:t>
            </a:fld>
            <a:endParaRPr lang="en-US" smtClean="0">
              <a:solidFill>
                <a:srgbClr val="000000"/>
              </a:solidFill>
              <a:effectLst>
                <a:outerShdw blurRad="38100" dist="38100" dir="2700000" algn="tl">
                  <a:srgbClr val="000000">
                    <a:alpha val="43137"/>
                  </a:srgbClr>
                </a:outerShdw>
              </a:effectLst>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The Root Cause</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4478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What </a:t>
            </a:r>
            <a:r>
              <a:rPr kumimoji="0" lang="en-US" sz="3600" i="1"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caused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him to remove the</a:t>
            </a:r>
            <a:r>
              <a:rPr kumimoji="0" lang="en-US" sz="360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shield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someone tell him to remove it or did he do it on his own?</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he remove it just this once or does he remove it every time? </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he make an error, or did he plan to remove it?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Was the shield labeled as a safety device?</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tx2"/>
                </a:solidFill>
                <a:effectLst>
                  <a:outerShdw blurRad="38100" dist="38100" dir="2700000" algn="tl">
                    <a:srgbClr val="000000">
                      <a:alpha val="43137"/>
                    </a:srgbClr>
                  </a:outerShdw>
                </a:effectLst>
                <a:latin typeface="+mj-lt"/>
                <a:ea typeface="+mj-ea"/>
                <a:cs typeface="+mj-cs"/>
              </a:rPr>
              <a:t>Was he trained or certified to do this procedure? </a:t>
            </a: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effectLst>
                  <a:outerShdw blurRad="38100" dist="38100" dir="2700000" algn="tl">
                    <a:srgbClr val="000000">
                      <a:alpha val="43137"/>
                    </a:srgbClr>
                  </a:outerShdw>
                </a:effectLst>
                <a:latin typeface="Times New Roman" pitchFamily="18" charset="0"/>
              </a:rPr>
              <a:pPr/>
              <a:t>18</a:t>
            </a:fld>
            <a:endParaRPr lang="en-US" smtClean="0">
              <a:solidFill>
                <a:srgbClr val="000000"/>
              </a:solidFill>
              <a:effectLst>
                <a:outerShdw blurRad="38100" dist="38100" dir="2700000" algn="tl">
                  <a:srgbClr val="000000">
                    <a:alpha val="43137"/>
                  </a:srgbClr>
                </a:outerShdw>
              </a:effectLst>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The Root Cause</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55553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What </a:t>
            </a:r>
            <a:r>
              <a:rPr kumimoji="0" lang="en-US" sz="3600" i="1"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caused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him to remove the</a:t>
            </a:r>
            <a:r>
              <a:rPr kumimoji="0" lang="en-US" sz="360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shield</a:t>
            </a:r>
            <a:r>
              <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someone tell him to remove it or did he do it on his own?</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he remove it just this once or does he remove it every time? </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Did he make an error, or did he plan to remove it?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Was the shield labeled as a safety device?</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bg1">
                    <a:lumMod val="75000"/>
                  </a:schemeClr>
                </a:solidFill>
                <a:effectLst>
                  <a:outerShdw blurRad="38100" dist="38100" dir="2700000" algn="tl">
                    <a:srgbClr val="000000">
                      <a:alpha val="43137"/>
                    </a:srgbClr>
                  </a:outerShdw>
                </a:effectLst>
                <a:latin typeface="+mj-lt"/>
                <a:ea typeface="+mj-ea"/>
                <a:cs typeface="+mj-cs"/>
              </a:rPr>
              <a:t>Was he trained or certified to do this procedure? </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solidFill>
                  <a:schemeClr val="tx2"/>
                </a:solidFill>
                <a:effectLst>
                  <a:outerShdw blurRad="38100" dist="38100" dir="2700000" algn="tl">
                    <a:srgbClr val="000000">
                      <a:alpha val="43137"/>
                    </a:srgbClr>
                  </a:outerShdw>
                </a:effectLst>
                <a:latin typeface="+mj-lt"/>
                <a:ea typeface="+mj-ea"/>
                <a:cs typeface="+mj-cs"/>
              </a:rPr>
              <a:t>If we asked 10 other equivalently trained and experienced Linemen to do that job, would they also remove the shield? (substitution test)</a:t>
            </a:r>
            <a: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effectLst>
                  <a:outerShdw blurRad="38100" dist="38100" dir="2700000" algn="tl">
                    <a:srgbClr val="000000">
                      <a:alpha val="43137"/>
                    </a:srgbClr>
                  </a:outerShdw>
                </a:effectLst>
                <a:latin typeface="Times New Roman" pitchFamily="18" charset="0"/>
              </a:rPr>
              <a:pPr/>
              <a:t>19</a:t>
            </a:fld>
            <a:endParaRPr lang="en-US" smtClean="0">
              <a:solidFill>
                <a:srgbClr val="000000"/>
              </a:solidFill>
              <a:effectLst>
                <a:outerShdw blurRad="38100" dist="38100" dir="2700000" algn="tl">
                  <a:srgbClr val="000000">
                    <a:alpha val="43137"/>
                  </a:srgbClr>
                </a:outerShdw>
              </a:effectLst>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The Root Cause</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r>
            <a:br>
              <a:rPr lang="en-US" sz="6000" b="1" cap="small" dirty="0" smtClean="0">
                <a:effectLst>
                  <a:outerShdw blurRad="38100" dist="38100" dir="2700000" algn="tl">
                    <a:srgbClr val="000000">
                      <a:alpha val="43137"/>
                    </a:srgbClr>
                  </a:outerShdw>
                </a:effectLst>
              </a:rPr>
            </a:br>
            <a:r>
              <a:rPr lang="en-US" sz="6000" b="1" cap="small" dirty="0" smtClean="0">
                <a:effectLst>
                  <a:outerShdw blurRad="38100" dist="38100" dir="2700000" algn="tl">
                    <a:srgbClr val="000000">
                      <a:alpha val="43137"/>
                    </a:srgbClr>
                  </a:outerShdw>
                </a:effectLst>
              </a:rPr>
              <a:t>  </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2362200"/>
            <a:ext cx="8458200" cy="2569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defRPr/>
            </a:pPr>
            <a:r>
              <a:rPr lang="en-US" sz="3600" kern="0" dirty="0" smtClean="0">
                <a:solidFill>
                  <a:schemeClr val="tx2"/>
                </a:solidFill>
                <a:effectLst>
                  <a:outerShdw blurRad="38100" dist="38100" dir="2700000" algn="tl">
                    <a:srgbClr val="000000">
                      <a:alpha val="43137"/>
                    </a:srgbClr>
                  </a:outerShdw>
                </a:effectLst>
                <a:latin typeface="+mj-lt"/>
                <a:ea typeface="+mj-ea"/>
                <a:cs typeface="+mj-cs"/>
              </a:rPr>
              <a:t>When instructors teach this procedure, do they point out how this shield works as a safety device?</a:t>
            </a:r>
            <a:endParaRPr kumimoji="0" lang="en-US" sz="36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80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6553200" y="6248400"/>
            <a:ext cx="1905000" cy="457200"/>
          </a:xfrm>
        </p:spPr>
        <p:txBody>
          <a:bodyPr/>
          <a:lstStyle/>
          <a:p>
            <a:pPr>
              <a:defRPr/>
            </a:pPr>
            <a:fld id="{DCA71462-8A6F-4ABE-8B4A-3ED138C046B4}" type="slidenum">
              <a:rPr lang="en-US" smtClean="0"/>
              <a:pPr>
                <a:defRPr/>
              </a:pPr>
              <a:t>2</a:t>
            </a:fld>
            <a:endParaRPr lang="en-US"/>
          </a:p>
        </p:txBody>
      </p:sp>
      <p:pic>
        <p:nvPicPr>
          <p:cNvPr id="6" name="Picture 3"/>
          <p:cNvPicPr>
            <a:picLocks noChangeAspect="1" noChangeArrowheads="1"/>
          </p:cNvPicPr>
          <p:nvPr/>
        </p:nvPicPr>
        <p:blipFill>
          <a:blip r:embed="rId3" cstate="print"/>
          <a:srcRect/>
          <a:stretch>
            <a:fillRect/>
          </a:stretch>
        </p:blipFill>
        <p:spPr bwMode="auto">
          <a:xfrm>
            <a:off x="4648200" y="609600"/>
            <a:ext cx="3733800" cy="58787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09600" y="533400"/>
            <a:ext cx="4114800" cy="2759730"/>
          </a:xfrm>
          <a:prstGeom prst="rect">
            <a:avLst/>
          </a:prstGeom>
        </p:spPr>
        <p:txBody>
          <a:bodyPr wrap="square">
            <a:spAutoFit/>
          </a:bodyPr>
          <a:lstStyle/>
          <a:p>
            <a:pPr>
              <a:lnSpc>
                <a:spcPts val="5200"/>
              </a:lnSpc>
            </a:pPr>
            <a:r>
              <a:rPr lang="en-US" sz="5400" b="1" kern="0" cap="small" dirty="0" smtClean="0">
                <a:effectLst>
                  <a:outerShdw blurRad="38100" dist="38100" dir="2700000" algn="tl">
                    <a:schemeClr val="bg1">
                      <a:alpha val="43000"/>
                    </a:schemeClr>
                  </a:outerShdw>
                </a:effectLst>
                <a:latin typeface="Arial" pitchFamily="34" charset="0"/>
                <a:ea typeface="+mj-ea"/>
                <a:cs typeface="Arial" pitchFamily="34" charset="0"/>
              </a:rPr>
              <a:t>Could this happen </a:t>
            </a:r>
          </a:p>
          <a:p>
            <a:pPr>
              <a:lnSpc>
                <a:spcPts val="5200"/>
              </a:lnSpc>
            </a:pPr>
            <a:r>
              <a:rPr lang="en-US" sz="5400" b="1" kern="0" cap="small" dirty="0" smtClean="0">
                <a:effectLst>
                  <a:outerShdw blurRad="38100" dist="38100" dir="2700000" algn="tl">
                    <a:schemeClr val="bg1">
                      <a:alpha val="43000"/>
                    </a:schemeClr>
                  </a:outerShdw>
                </a:effectLst>
                <a:latin typeface="Arial" pitchFamily="34" charset="0"/>
                <a:ea typeface="+mj-ea"/>
                <a:cs typeface="Arial" pitchFamily="34" charset="0"/>
              </a:rPr>
              <a:t>at my company?</a:t>
            </a:r>
            <a:endParaRPr lang="en-US" sz="1600" b="1" cap="small" dirty="0">
              <a:effectLst>
                <a:outerShdw blurRad="38100" dist="38100" dir="2700000" algn="tl">
                  <a:schemeClr val="bg1">
                    <a:alpha val="43000"/>
                  </a:schemeClr>
                </a:outerShdw>
              </a:effectLst>
              <a:latin typeface="Arial" pitchFamily="34" charset="0"/>
              <a:cs typeface="Arial" pitchFamily="34" charset="0"/>
            </a:endParaRPr>
          </a:p>
        </p:txBody>
      </p:sp>
      <p:sp>
        <p:nvSpPr>
          <p:cNvPr id="8" name="Rectangle 7"/>
          <p:cNvSpPr/>
          <p:nvPr/>
        </p:nvSpPr>
        <p:spPr>
          <a:xfrm>
            <a:off x="609600" y="3429000"/>
            <a:ext cx="3886200" cy="3170099"/>
          </a:xfrm>
          <a:prstGeom prst="rect">
            <a:avLst/>
          </a:prstGeom>
        </p:spPr>
        <p:txBody>
          <a:bodyPr wrap="square">
            <a:spAutoFit/>
          </a:bodyPr>
          <a:lstStyle/>
          <a:p>
            <a:r>
              <a:rPr lang="en-US" sz="2000" dirty="0" smtClean="0">
                <a:effectLst>
                  <a:outerShdw blurRad="38100" dist="38100" dir="2700000" algn="tl">
                    <a:schemeClr val="bg1">
                      <a:alpha val="43000"/>
                    </a:schemeClr>
                  </a:outerShdw>
                </a:effectLst>
                <a:latin typeface="Arial" pitchFamily="34" charset="0"/>
                <a:cs typeface="Arial" pitchFamily="34" charset="0"/>
              </a:rPr>
              <a:t>These case studies are intended only to foster thoughtful discussion and may not show correct technical procedures. Consult your official resources and your Supervisor for correct policies and procedures. Names and details in this case may have been changed and may not represent any one actual event.</a:t>
            </a:r>
            <a:endParaRPr lang="en-US" sz="2000" dirty="0">
              <a:effectLst>
                <a:outerShdw blurRad="38100" dist="38100" dir="2700000" algn="tl">
                  <a:schemeClr val="bg1">
                    <a:alpha val="43000"/>
                  </a:scheme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681592"/>
        </p:xfrm>
        <a:graphic>
          <a:graphicData uri="http://schemas.openxmlformats.org/drawingml/2006/table">
            <a:tbl>
              <a:tblPr firstRow="1" bandRow="1">
                <a:tableStyleId>{72833802-FEF1-4C79-8D5D-14CF1EAF98D9}</a:tableStyleId>
              </a:tblPr>
              <a:tblGrid>
                <a:gridCol w="1981200"/>
                <a:gridCol w="3276600"/>
                <a:gridCol w="3886200"/>
              </a:tblGrid>
              <a:tr h="707872">
                <a:tc>
                  <a:txBody>
                    <a:bodyPr/>
                    <a:lstStyle/>
                    <a:p>
                      <a:endParaRPr lang="en-US" dirty="0">
                        <a:effectLst>
                          <a:outerShdw blurRad="38100" dist="38100" dir="2700000" algn="tl">
                            <a:srgbClr val="000000">
                              <a:alpha val="43137"/>
                            </a:srgbClr>
                          </a:outerShdw>
                        </a:effectLst>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r>
              <a:tr h="1400613">
                <a:tc>
                  <a:txBody>
                    <a:body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472915">
                <a:tc>
                  <a:txBody>
                    <a:body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100192">
                <a:tc>
                  <a:txBody>
                    <a:body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681592"/>
        </p:xfrm>
        <a:graphic>
          <a:graphicData uri="http://schemas.openxmlformats.org/drawingml/2006/table">
            <a:tbl>
              <a:tblPr firstRow="1" bandRow="1">
                <a:tableStyleId>{72833802-FEF1-4C79-8D5D-14CF1EAF98D9}</a:tableStyleId>
              </a:tblPr>
              <a:tblGrid>
                <a:gridCol w="1981200"/>
                <a:gridCol w="3276600"/>
                <a:gridCol w="3886200"/>
              </a:tblGrid>
              <a:tr h="707872">
                <a:tc>
                  <a:txBody>
                    <a:bodyPr/>
                    <a:lstStyle/>
                    <a:p>
                      <a:endParaRPr lang="en-US" dirty="0">
                        <a:effectLst>
                          <a:outerShdw blurRad="38100" dist="38100" dir="2700000" algn="tl">
                            <a:srgbClr val="000000">
                              <a:alpha val="43137"/>
                            </a:srgbClr>
                          </a:outerShdw>
                        </a:effectLst>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r>
              <a:tr h="1400613">
                <a:tc>
                  <a:txBody>
                    <a:body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violated procedure</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472915">
                <a:tc>
                  <a:txBody>
                    <a:body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Punish lineman</a:t>
                      </a:r>
                      <a:r>
                        <a:rPr lang="en-US" sz="2400" b="0" kern="1200" baseline="0" dirty="0" smtClean="0">
                          <a:effectLst>
                            <a:outerShdw blurRad="38100" dist="38100" dir="2700000" algn="tl">
                              <a:srgbClr val="000000">
                                <a:alpha val="43137"/>
                              </a:srgbClr>
                            </a:outerShdw>
                          </a:effectLst>
                        </a:rPr>
                        <a:t> </a:t>
                      </a:r>
                    </a:p>
                    <a:p>
                      <a:pPr algn="l"/>
                      <a:r>
                        <a:rPr lang="en-US" sz="2400" b="0" kern="1200" baseline="0" dirty="0" smtClean="0">
                          <a:effectLst>
                            <a:outerShdw blurRad="38100" dist="38100" dir="2700000" algn="tl">
                              <a:srgbClr val="000000">
                                <a:alpha val="43137"/>
                              </a:srgbClr>
                            </a:outerShdw>
                          </a:effectLst>
                        </a:rPr>
                        <a:t>for violation</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100192">
                <a:tc>
                  <a:txBody>
                    <a:body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681592"/>
        </p:xfrm>
        <a:graphic>
          <a:graphicData uri="http://schemas.openxmlformats.org/drawingml/2006/table">
            <a:tbl>
              <a:tblPr firstRow="1" bandRow="1">
                <a:tableStyleId>{72833802-FEF1-4C79-8D5D-14CF1EAF98D9}</a:tableStyleId>
              </a:tblPr>
              <a:tblGrid>
                <a:gridCol w="1981200"/>
                <a:gridCol w="3276600"/>
                <a:gridCol w="3886200"/>
              </a:tblGrid>
              <a:tr h="707872">
                <a:tc>
                  <a:txBody>
                    <a:bodyPr/>
                    <a:lstStyle/>
                    <a:p>
                      <a:endParaRPr lang="en-US" dirty="0">
                        <a:effectLst>
                          <a:outerShdw blurRad="38100" dist="38100" dir="2700000" algn="tl">
                            <a:srgbClr val="000000">
                              <a:alpha val="43137"/>
                            </a:srgbClr>
                          </a:outerShdw>
                        </a:effectLst>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r>
              <a:tr h="1400613">
                <a:tc>
                  <a:txBody>
                    <a:body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violated procedure</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472915">
                <a:tc>
                  <a:txBody>
                    <a:body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Punish lineman</a:t>
                      </a:r>
                      <a:r>
                        <a:rPr lang="en-US" sz="2400" b="0" kern="1200" baseline="0" dirty="0" smtClean="0">
                          <a:effectLst>
                            <a:outerShdw blurRad="38100" dist="38100" dir="2700000" algn="tl">
                              <a:srgbClr val="000000">
                                <a:alpha val="43137"/>
                              </a:srgbClr>
                            </a:outerShdw>
                          </a:effectLst>
                        </a:rPr>
                        <a:t> </a:t>
                      </a:r>
                    </a:p>
                    <a:p>
                      <a:pPr algn="l"/>
                      <a:r>
                        <a:rPr lang="en-US" sz="2400" b="0" kern="1200" baseline="0" dirty="0" smtClean="0">
                          <a:effectLst>
                            <a:outerShdw blurRad="38100" dist="38100" dir="2700000" algn="tl">
                              <a:srgbClr val="000000">
                                <a:alpha val="43137"/>
                              </a:srgbClr>
                            </a:outerShdw>
                          </a:effectLst>
                        </a:rPr>
                        <a:t>for violation</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100192">
                <a:tc>
                  <a:txBody>
                    <a:body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a:t>
                      </a:r>
                      <a:r>
                        <a:rPr lang="en-US" sz="2400" b="0" kern="1200" baseline="0" dirty="0" smtClean="0">
                          <a:effectLst>
                            <a:outerShdw blurRad="38100" dist="38100" dir="2700000" algn="tl">
                              <a:srgbClr val="000000">
                                <a:alpha val="43137"/>
                              </a:srgbClr>
                            </a:outerShdw>
                          </a:effectLst>
                        </a:rPr>
                        <a:t>decides that his company prizes “accountability” over solutions, and </a:t>
                      </a:r>
                      <a:r>
                        <a:rPr lang="en-US" sz="2400" b="0" kern="1200" dirty="0" smtClean="0">
                          <a:effectLst>
                            <a:outerShdw blurRad="38100" dist="38100" dir="2700000" algn="tl">
                              <a:srgbClr val="000000">
                                <a:alpha val="43137"/>
                              </a:srgbClr>
                            </a:outerShdw>
                          </a:effectLst>
                        </a:rPr>
                        <a:t>tells story of this unfairness </a:t>
                      </a:r>
                      <a:r>
                        <a:rPr lang="en-US" sz="2400" b="0" kern="1200" baseline="0" dirty="0" smtClean="0">
                          <a:effectLst>
                            <a:outerShdw blurRad="38100" dist="38100" dir="2700000" algn="tl">
                              <a:srgbClr val="000000">
                                <a:alpha val="43137"/>
                              </a:srgbClr>
                            </a:outerShdw>
                          </a:effectLst>
                        </a:rPr>
                        <a:t> until he retires. </a:t>
                      </a:r>
                    </a:p>
                    <a:p>
                      <a:pPr algn="l"/>
                      <a:r>
                        <a:rPr lang="en-US" sz="2400" b="0" kern="1200" baseline="0" dirty="0" smtClean="0">
                          <a:effectLst>
                            <a:outerShdw blurRad="38100" dist="38100" dir="2700000" algn="tl">
                              <a:srgbClr val="000000">
                                <a:alpha val="43137"/>
                              </a:srgbClr>
                            </a:outerShdw>
                          </a:effectLst>
                        </a:rPr>
                        <a:t>Incident occurs again. </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681592"/>
        </p:xfrm>
        <a:graphic>
          <a:graphicData uri="http://schemas.openxmlformats.org/drawingml/2006/table">
            <a:tbl>
              <a:tblPr firstRow="1" bandRow="1">
                <a:tableStyleId>{72833802-FEF1-4C79-8D5D-14CF1EAF98D9}</a:tableStyleId>
              </a:tblPr>
              <a:tblGrid>
                <a:gridCol w="1981200"/>
                <a:gridCol w="3276600"/>
                <a:gridCol w="3886200"/>
              </a:tblGrid>
              <a:tr h="707872">
                <a:tc>
                  <a:txBody>
                    <a:bodyPr/>
                    <a:lstStyle/>
                    <a:p>
                      <a:endParaRPr lang="en-US" dirty="0">
                        <a:effectLst>
                          <a:outerShdw blurRad="38100" dist="38100" dir="2700000" algn="tl">
                            <a:srgbClr val="000000">
                              <a:alpha val="43137"/>
                            </a:srgbClr>
                          </a:outerShdw>
                        </a:effectLst>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r>
              <a:tr h="1400613">
                <a:tc>
                  <a:txBody>
                    <a:body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violated procedure</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Training did not include critical info</a:t>
                      </a:r>
                      <a:r>
                        <a:rPr lang="en-US" sz="2400" b="0" kern="1200" baseline="0" dirty="0" smtClean="0">
                          <a:effectLst>
                            <a:outerShdw blurRad="38100" dist="38100" dir="2700000" algn="tl">
                              <a:srgbClr val="000000">
                                <a:alpha val="43137"/>
                              </a:srgbClr>
                            </a:outerShdw>
                          </a:effectLst>
                        </a:rPr>
                        <a:t>.</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472915">
                <a:tc>
                  <a:txBody>
                    <a:body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Punish lineman</a:t>
                      </a:r>
                      <a:r>
                        <a:rPr lang="en-US" sz="2400" b="0" kern="1200" baseline="0" dirty="0" smtClean="0">
                          <a:effectLst>
                            <a:outerShdw blurRad="38100" dist="38100" dir="2700000" algn="tl">
                              <a:srgbClr val="000000">
                                <a:alpha val="43137"/>
                              </a:srgbClr>
                            </a:outerShdw>
                          </a:effectLst>
                        </a:rPr>
                        <a:t> </a:t>
                      </a:r>
                    </a:p>
                    <a:p>
                      <a:pPr algn="l"/>
                      <a:r>
                        <a:rPr lang="en-US" sz="2400" b="0" kern="1200" baseline="0" dirty="0" smtClean="0">
                          <a:effectLst>
                            <a:outerShdw blurRad="38100" dist="38100" dir="2700000" algn="tl">
                              <a:srgbClr val="000000">
                                <a:alpha val="43137"/>
                              </a:srgbClr>
                            </a:outerShdw>
                          </a:effectLst>
                        </a:rPr>
                        <a:t>for violation</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100192">
                <a:tc>
                  <a:txBody>
                    <a:body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a:t>
                      </a:r>
                      <a:r>
                        <a:rPr lang="en-US" sz="2400" b="0" kern="1200" baseline="0" dirty="0" smtClean="0">
                          <a:effectLst>
                            <a:outerShdw blurRad="38100" dist="38100" dir="2700000" algn="tl">
                              <a:srgbClr val="000000">
                                <a:alpha val="43137"/>
                              </a:srgbClr>
                            </a:outerShdw>
                          </a:effectLst>
                        </a:rPr>
                        <a:t>decides that his company prizes “accountability” over solutions, and </a:t>
                      </a:r>
                      <a:r>
                        <a:rPr lang="en-US" sz="2400" b="0" kern="1200" dirty="0" smtClean="0">
                          <a:effectLst>
                            <a:outerShdw blurRad="38100" dist="38100" dir="2700000" algn="tl">
                              <a:srgbClr val="000000">
                                <a:alpha val="43137"/>
                              </a:srgbClr>
                            </a:outerShdw>
                          </a:effectLst>
                        </a:rPr>
                        <a:t>tells story of this unfairness </a:t>
                      </a:r>
                      <a:r>
                        <a:rPr lang="en-US" sz="2400" b="0" kern="1200" baseline="0" dirty="0" smtClean="0">
                          <a:effectLst>
                            <a:outerShdw blurRad="38100" dist="38100" dir="2700000" algn="tl">
                              <a:srgbClr val="000000">
                                <a:alpha val="43137"/>
                              </a:srgbClr>
                            </a:outerShdw>
                          </a:effectLst>
                        </a:rPr>
                        <a:t> until he retires. </a:t>
                      </a:r>
                    </a:p>
                    <a:p>
                      <a:pPr algn="l"/>
                      <a:r>
                        <a:rPr lang="en-US" sz="2400" b="0" kern="1200" baseline="0" dirty="0" smtClean="0">
                          <a:effectLst>
                            <a:outerShdw blurRad="38100" dist="38100" dir="2700000" algn="tl">
                              <a:srgbClr val="000000">
                                <a:alpha val="43137"/>
                              </a:srgbClr>
                            </a:outerShdw>
                          </a:effectLst>
                        </a:rPr>
                        <a:t>Incident occurs again. </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681592"/>
        </p:xfrm>
        <a:graphic>
          <a:graphicData uri="http://schemas.openxmlformats.org/drawingml/2006/table">
            <a:tbl>
              <a:tblPr firstRow="1" bandRow="1">
                <a:tableStyleId>{72833802-FEF1-4C79-8D5D-14CF1EAF98D9}</a:tableStyleId>
              </a:tblPr>
              <a:tblGrid>
                <a:gridCol w="1981200"/>
                <a:gridCol w="3276600"/>
                <a:gridCol w="3886200"/>
              </a:tblGrid>
              <a:tr h="707872">
                <a:tc>
                  <a:txBody>
                    <a:bodyPr/>
                    <a:lstStyle/>
                    <a:p>
                      <a:endParaRPr lang="en-US" dirty="0">
                        <a:effectLst>
                          <a:outerShdw blurRad="38100" dist="38100" dir="2700000" algn="tl">
                            <a:srgbClr val="000000">
                              <a:alpha val="43137"/>
                            </a:srgbClr>
                          </a:outerShdw>
                        </a:effectLst>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r>
              <a:tr h="1400613">
                <a:tc>
                  <a:txBody>
                    <a:body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violated procedure</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Training did not include critical info</a:t>
                      </a:r>
                      <a:r>
                        <a:rPr lang="en-US" sz="2400" b="0" kern="1200" baseline="0" dirty="0" smtClean="0">
                          <a:effectLst>
                            <a:outerShdw blurRad="38100" dist="38100" dir="2700000" algn="tl">
                              <a:srgbClr val="000000">
                                <a:alpha val="43137"/>
                              </a:srgbClr>
                            </a:outerShdw>
                          </a:effectLst>
                        </a:rPr>
                        <a:t>.</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472915">
                <a:tc>
                  <a:txBody>
                    <a:body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Punish lineman</a:t>
                      </a:r>
                      <a:r>
                        <a:rPr lang="en-US" sz="2400" b="0" kern="1200" baseline="0" dirty="0" smtClean="0">
                          <a:effectLst>
                            <a:outerShdw blurRad="38100" dist="38100" dir="2700000" algn="tl">
                              <a:srgbClr val="000000">
                                <a:alpha val="43137"/>
                              </a:srgbClr>
                            </a:outerShdw>
                          </a:effectLst>
                        </a:rPr>
                        <a:t> </a:t>
                      </a:r>
                    </a:p>
                    <a:p>
                      <a:pPr algn="l"/>
                      <a:r>
                        <a:rPr lang="en-US" sz="2400" b="0" kern="1200" baseline="0" dirty="0" smtClean="0">
                          <a:effectLst>
                            <a:outerShdw blurRad="38100" dist="38100" dir="2700000" algn="tl">
                              <a:srgbClr val="000000">
                                <a:alpha val="43137"/>
                              </a:srgbClr>
                            </a:outerShdw>
                          </a:effectLst>
                        </a:rPr>
                        <a:t>for violation</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Update</a:t>
                      </a:r>
                      <a:r>
                        <a:rPr lang="en-US" sz="2400" b="0" kern="1200" baseline="0" dirty="0" smtClean="0">
                          <a:effectLst>
                            <a:outerShdw blurRad="38100" dist="38100" dir="2700000" algn="tl">
                              <a:srgbClr val="000000">
                                <a:alpha val="43137"/>
                              </a:srgbClr>
                            </a:outerShdw>
                          </a:effectLst>
                        </a:rPr>
                        <a:t> the training. Send bulletin to local offices. </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100192">
                <a:tc>
                  <a:txBody>
                    <a:body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a:t>
                      </a:r>
                      <a:r>
                        <a:rPr lang="en-US" sz="2400" b="0" kern="1200" baseline="0" dirty="0" smtClean="0">
                          <a:effectLst>
                            <a:outerShdw blurRad="38100" dist="38100" dir="2700000" algn="tl">
                              <a:srgbClr val="000000">
                                <a:alpha val="43137"/>
                              </a:srgbClr>
                            </a:outerShdw>
                          </a:effectLst>
                        </a:rPr>
                        <a:t>decides that his company prizes “accountability” over solutions, and </a:t>
                      </a:r>
                      <a:r>
                        <a:rPr lang="en-US" sz="2400" b="0" kern="1200" dirty="0" smtClean="0">
                          <a:effectLst>
                            <a:outerShdw blurRad="38100" dist="38100" dir="2700000" algn="tl">
                              <a:srgbClr val="000000">
                                <a:alpha val="43137"/>
                              </a:srgbClr>
                            </a:outerShdw>
                          </a:effectLst>
                        </a:rPr>
                        <a:t>tells story of this unfairness </a:t>
                      </a:r>
                      <a:r>
                        <a:rPr lang="en-US" sz="2400" b="0" kern="1200" baseline="0" dirty="0" smtClean="0">
                          <a:effectLst>
                            <a:outerShdw blurRad="38100" dist="38100" dir="2700000" algn="tl">
                              <a:srgbClr val="000000">
                                <a:alpha val="43137"/>
                              </a:srgbClr>
                            </a:outerShdw>
                          </a:effectLst>
                        </a:rPr>
                        <a:t> until he retires. </a:t>
                      </a:r>
                    </a:p>
                    <a:p>
                      <a:pPr algn="l"/>
                      <a:r>
                        <a:rPr lang="en-US" sz="2400" b="0" kern="1200" baseline="0" dirty="0" smtClean="0">
                          <a:effectLst>
                            <a:outerShdw blurRad="38100" dist="38100" dir="2700000" algn="tl">
                              <a:srgbClr val="000000">
                                <a:alpha val="43137"/>
                              </a:srgbClr>
                            </a:outerShdw>
                          </a:effectLst>
                        </a:rPr>
                        <a:t>Incident occurs again. </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681592"/>
        </p:xfrm>
        <a:graphic>
          <a:graphicData uri="http://schemas.openxmlformats.org/drawingml/2006/table">
            <a:tbl>
              <a:tblPr firstRow="1" bandRow="1">
                <a:tableStyleId>{72833802-FEF1-4C79-8D5D-14CF1EAF98D9}</a:tableStyleId>
              </a:tblPr>
              <a:tblGrid>
                <a:gridCol w="1981200"/>
                <a:gridCol w="3276600"/>
                <a:gridCol w="3886200"/>
              </a:tblGrid>
              <a:tr h="707872">
                <a:tc>
                  <a:txBody>
                    <a:bodyPr/>
                    <a:lstStyle/>
                    <a:p>
                      <a:endParaRPr lang="en-US" dirty="0">
                        <a:effectLst>
                          <a:outerShdw blurRad="38100" dist="38100" dir="2700000" algn="tl">
                            <a:srgbClr val="000000">
                              <a:alpha val="43137"/>
                            </a:srgbClr>
                          </a:outerShdw>
                        </a:effectLst>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c>
                  <a:txBody>
                    <a:body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B w="12700" cap="flat" cmpd="sng" algn="ctr">
                      <a:solidFill>
                        <a:schemeClr val="accent6">
                          <a:lumMod val="75000"/>
                        </a:schemeClr>
                      </a:solidFill>
                      <a:prstDash val="solid"/>
                      <a:round/>
                      <a:headEnd type="none" w="med" len="med"/>
                      <a:tailEnd type="none" w="med" len="med"/>
                    </a:lnB>
                  </a:tcPr>
                </a:tc>
              </a:tr>
              <a:tr h="1400613">
                <a:tc>
                  <a:txBody>
                    <a:body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violated procedure</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Training did not include critical info</a:t>
                      </a:r>
                      <a:r>
                        <a:rPr lang="en-US" sz="2400" b="0" kern="1200" baseline="0" dirty="0" smtClean="0">
                          <a:effectLst>
                            <a:outerShdw blurRad="38100" dist="38100" dir="2700000" algn="tl">
                              <a:srgbClr val="000000">
                                <a:alpha val="43137"/>
                              </a:srgbClr>
                            </a:outerShdw>
                          </a:effectLst>
                        </a:rPr>
                        <a:t>.</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472915">
                <a:tc>
                  <a:txBody>
                    <a:body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Punish lineman</a:t>
                      </a:r>
                      <a:r>
                        <a:rPr lang="en-US" sz="2400" b="0" kern="1200" baseline="0" dirty="0" smtClean="0">
                          <a:effectLst>
                            <a:outerShdw blurRad="38100" dist="38100" dir="2700000" algn="tl">
                              <a:srgbClr val="000000">
                                <a:alpha val="43137"/>
                              </a:srgbClr>
                            </a:outerShdw>
                          </a:effectLst>
                        </a:rPr>
                        <a:t> </a:t>
                      </a:r>
                    </a:p>
                    <a:p>
                      <a:pPr algn="l"/>
                      <a:r>
                        <a:rPr lang="en-US" sz="2400" b="0" kern="1200" baseline="0" dirty="0" smtClean="0">
                          <a:effectLst>
                            <a:outerShdw blurRad="38100" dist="38100" dir="2700000" algn="tl">
                              <a:srgbClr val="000000">
                                <a:alpha val="43137"/>
                              </a:srgbClr>
                            </a:outerShdw>
                          </a:effectLst>
                        </a:rPr>
                        <a:t>for violation</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Update</a:t>
                      </a:r>
                      <a:r>
                        <a:rPr lang="en-US" sz="2400" b="0" kern="1200" baseline="0" dirty="0" smtClean="0">
                          <a:effectLst>
                            <a:outerShdw blurRad="38100" dist="38100" dir="2700000" algn="tl">
                              <a:srgbClr val="000000">
                                <a:alpha val="43137"/>
                              </a:srgbClr>
                            </a:outerShdw>
                          </a:effectLst>
                        </a:rPr>
                        <a:t> the training. Send bulletin to local offices. </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100192">
                <a:tc>
                  <a:txBody>
                    <a:body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dirty="0" smtClean="0">
                          <a:effectLst>
                            <a:outerShdw blurRad="38100" dist="38100" dir="2700000" algn="tl">
                              <a:srgbClr val="000000">
                                <a:alpha val="43137"/>
                              </a:srgbClr>
                            </a:outerShdw>
                          </a:effectLst>
                        </a:rPr>
                        <a:t>Lineman </a:t>
                      </a:r>
                      <a:r>
                        <a:rPr lang="en-US" sz="2400" b="0" kern="1200" baseline="0" dirty="0" smtClean="0">
                          <a:effectLst>
                            <a:outerShdw blurRad="38100" dist="38100" dir="2700000" algn="tl">
                              <a:srgbClr val="000000">
                                <a:alpha val="43137"/>
                              </a:srgbClr>
                            </a:outerShdw>
                          </a:effectLst>
                        </a:rPr>
                        <a:t>decides that his company prizes “accountability” over solutions, and </a:t>
                      </a:r>
                      <a:r>
                        <a:rPr lang="en-US" sz="2400" b="0" kern="1200" dirty="0" smtClean="0">
                          <a:effectLst>
                            <a:outerShdw blurRad="38100" dist="38100" dir="2700000" algn="tl">
                              <a:srgbClr val="000000">
                                <a:alpha val="43137"/>
                              </a:srgbClr>
                            </a:outerShdw>
                          </a:effectLst>
                        </a:rPr>
                        <a:t>tells story of this unfairness </a:t>
                      </a:r>
                      <a:r>
                        <a:rPr lang="en-US" sz="2400" b="0" kern="1200" baseline="0" dirty="0" smtClean="0">
                          <a:effectLst>
                            <a:outerShdw blurRad="38100" dist="38100" dir="2700000" algn="tl">
                              <a:srgbClr val="000000">
                                <a:alpha val="43137"/>
                              </a:srgbClr>
                            </a:outerShdw>
                          </a:effectLst>
                        </a:rPr>
                        <a:t> until he retires. </a:t>
                      </a:r>
                    </a:p>
                    <a:p>
                      <a:pPr algn="l"/>
                      <a:r>
                        <a:rPr lang="en-US" sz="2400" b="0" kern="1200" baseline="0" dirty="0" smtClean="0">
                          <a:effectLst>
                            <a:outerShdw blurRad="38100" dist="38100" dir="2700000" algn="tl">
                              <a:srgbClr val="000000">
                                <a:alpha val="43137"/>
                              </a:srgbClr>
                            </a:outerShdw>
                          </a:effectLst>
                        </a:rPr>
                        <a:t>Incident occurs again. </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en-US" sz="2400" b="0" kern="1200" baseline="0" dirty="0" smtClean="0">
                          <a:solidFill>
                            <a:schemeClr val="tx1"/>
                          </a:solidFill>
                          <a:effectLst>
                            <a:outerShdw blurRad="38100" dist="38100" dir="2700000" algn="tl">
                              <a:srgbClr val="000000">
                                <a:alpha val="43137"/>
                              </a:srgbClr>
                            </a:outerShdw>
                          </a:effectLst>
                          <a:latin typeface="+mn-lt"/>
                          <a:ea typeface="+mn-ea"/>
                          <a:cs typeface="+mn-cs"/>
                        </a:rPr>
                        <a:t>Incident doesn’t reoccur for many years if ever. Lineman and other employees see their company solve a problem with reason instead of power.</a:t>
                      </a:r>
                      <a:endParaRPr lang="en-US" sz="2400" b="0"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304800"/>
            <a:ext cx="8686800" cy="6832640"/>
          </a:xfrm>
          <a:prstGeom prst="rect">
            <a:avLst/>
          </a:prstGeom>
        </p:spPr>
        <p:txBody>
          <a:bodyPr wrap="square">
            <a:spAutoFit/>
          </a:bodyPr>
          <a:lstStyle/>
          <a:p>
            <a:r>
              <a:rPr lang="en-US" sz="7200" b="1" cap="small" dirty="0" smtClean="0">
                <a:effectLst>
                  <a:outerShdw blurRad="38100" dist="38100" dir="2700000" algn="tl">
                    <a:schemeClr val="bg1">
                      <a:alpha val="43000"/>
                    </a:schemeClr>
                  </a:outerShdw>
                </a:effectLst>
                <a:latin typeface="Arial" pitchFamily="34" charset="0"/>
                <a:cs typeface="Arial" pitchFamily="34" charset="0"/>
              </a:rPr>
              <a:t>Two Brief </a:t>
            </a:r>
          </a:p>
          <a:p>
            <a:r>
              <a:rPr lang="en-US" sz="7200" b="1" cap="small" dirty="0" smtClean="0">
                <a:effectLst>
                  <a:outerShdw blurRad="38100" dist="38100" dir="2700000" algn="tl">
                    <a:schemeClr val="bg1">
                      <a:alpha val="43000"/>
                    </a:schemeClr>
                  </a:outerShdw>
                </a:effectLst>
                <a:latin typeface="Arial" pitchFamily="34" charset="0"/>
                <a:cs typeface="Arial" pitchFamily="34" charset="0"/>
              </a:rPr>
              <a:t>Teaching </a:t>
            </a:r>
          </a:p>
          <a:p>
            <a:r>
              <a:rPr lang="en-US" sz="7200" b="1" cap="small" dirty="0" smtClean="0">
                <a:effectLst>
                  <a:outerShdw blurRad="38100" dist="38100" dir="2700000" algn="tl">
                    <a:schemeClr val="bg1">
                      <a:alpha val="43000"/>
                    </a:schemeClr>
                  </a:outerShdw>
                </a:effectLst>
                <a:latin typeface="Arial" pitchFamily="34" charset="0"/>
                <a:cs typeface="Arial" pitchFamily="34" charset="0"/>
              </a:rPr>
              <a:t>Cases</a:t>
            </a:r>
            <a:r>
              <a:rPr lang="en-US" sz="4000" b="1" dirty="0" smtClean="0">
                <a:effectLst>
                  <a:outerShdw blurRad="38100" dist="38100" dir="2700000" algn="tl">
                    <a:schemeClr val="bg1">
                      <a:alpha val="43000"/>
                    </a:schemeClr>
                  </a:outerShdw>
                </a:effectLst>
                <a:latin typeface="Arial" pitchFamily="34" charset="0"/>
                <a:cs typeface="Arial" pitchFamily="34" charset="0"/>
              </a:rPr>
              <a:t/>
            </a:r>
            <a:br>
              <a:rPr lang="en-US" sz="4000" b="1" dirty="0" smtClean="0">
                <a:effectLst>
                  <a:outerShdw blurRad="38100" dist="38100" dir="2700000" algn="tl">
                    <a:schemeClr val="bg1">
                      <a:alpha val="43000"/>
                    </a:schemeClr>
                  </a:outerShdw>
                </a:effectLst>
                <a:latin typeface="Arial" pitchFamily="34" charset="0"/>
                <a:cs typeface="Arial" pitchFamily="34" charset="0"/>
              </a:rPr>
            </a:br>
            <a:endParaRPr lang="en-US" sz="1400" b="1" dirty="0" smtClean="0">
              <a:effectLst>
                <a:outerShdw blurRad="38100" dist="38100" dir="2700000" algn="tl">
                  <a:schemeClr val="bg1">
                    <a:alpha val="43000"/>
                  </a:schemeClr>
                </a:outerShdw>
              </a:effectLst>
              <a:latin typeface="Arial" pitchFamily="34" charset="0"/>
              <a:cs typeface="Arial" pitchFamily="34" charset="0"/>
            </a:endParaRPr>
          </a:p>
          <a:p>
            <a:r>
              <a:rPr lang="en-US" sz="2800" b="1" dirty="0" smtClean="0">
                <a:effectLst>
                  <a:outerShdw blurRad="38100" dist="38100" dir="2700000" algn="tl">
                    <a:schemeClr val="bg1">
                      <a:alpha val="43000"/>
                    </a:schemeClr>
                  </a:outerShdw>
                </a:effectLst>
                <a:latin typeface="Arial" pitchFamily="34" charset="0"/>
                <a:cs typeface="Arial" pitchFamily="34" charset="0"/>
              </a:rPr>
              <a:t>James Merlo, NERC </a:t>
            </a:r>
          </a:p>
          <a:p>
            <a:r>
              <a:rPr lang="en-US" sz="2800" b="1" dirty="0" smtClean="0">
                <a:effectLst>
                  <a:outerShdw blurRad="38100" dist="38100" dir="2700000" algn="tl">
                    <a:schemeClr val="bg1">
                      <a:alpha val="43000"/>
                    </a:schemeClr>
                  </a:outerShdw>
                </a:effectLst>
                <a:latin typeface="Arial" pitchFamily="34" charset="0"/>
                <a:cs typeface="Arial" pitchFamily="34" charset="0"/>
              </a:rPr>
              <a:t>&amp; Jake Mazulewicz, </a:t>
            </a:r>
          </a:p>
          <a:p>
            <a:r>
              <a:rPr lang="en-US" sz="2800" b="1" dirty="0" smtClean="0">
                <a:effectLst>
                  <a:outerShdw blurRad="38100" dist="38100" dir="2700000" algn="tl">
                    <a:schemeClr val="bg1">
                      <a:alpha val="43000"/>
                    </a:schemeClr>
                  </a:outerShdw>
                </a:effectLst>
                <a:latin typeface="Arial" pitchFamily="34" charset="0"/>
                <a:cs typeface="Arial" pitchFamily="34" charset="0"/>
              </a:rPr>
              <a:t>Dominion VA Power</a:t>
            </a:r>
          </a:p>
          <a:p>
            <a:r>
              <a:rPr lang="en-US" sz="3600" b="1" dirty="0" smtClean="0">
                <a:effectLst>
                  <a:outerShdw blurRad="38100" dist="38100" dir="2700000" algn="tl">
                    <a:schemeClr val="bg1">
                      <a:alpha val="43000"/>
                    </a:schemeClr>
                  </a:outerShdw>
                </a:effectLst>
                <a:latin typeface="Arial" pitchFamily="34" charset="0"/>
                <a:cs typeface="Arial" pitchFamily="34" charset="0"/>
              </a:rPr>
              <a:t>__________________________</a:t>
            </a:r>
          </a:p>
          <a:p>
            <a:r>
              <a:rPr lang="en-US" sz="2800" b="1" dirty="0" smtClean="0">
                <a:effectLst>
                  <a:outerShdw blurRad="38100" dist="38100" dir="2700000" algn="tl">
                    <a:schemeClr val="bg1">
                      <a:alpha val="43000"/>
                    </a:schemeClr>
                  </a:outerShdw>
                </a:effectLst>
                <a:latin typeface="Arial" pitchFamily="34" charset="0"/>
                <a:cs typeface="Arial" pitchFamily="34" charset="0"/>
              </a:rPr>
              <a:t>NERC Human Performance Conference</a:t>
            </a:r>
          </a:p>
          <a:p>
            <a:r>
              <a:rPr lang="en-US" sz="2800" b="1" dirty="0" smtClean="0">
                <a:effectLst>
                  <a:outerShdw blurRad="38100" dist="38100" dir="2700000" algn="tl">
                    <a:schemeClr val="bg1">
                      <a:alpha val="43000"/>
                    </a:schemeClr>
                  </a:outerShdw>
                </a:effectLst>
                <a:latin typeface="Arial" pitchFamily="34" charset="0"/>
                <a:cs typeface="Arial" pitchFamily="34" charset="0"/>
              </a:rPr>
              <a:t>March 2013</a:t>
            </a:r>
          </a:p>
          <a:p>
            <a:endParaRPr lang="en-US" dirty="0">
              <a:effectLst>
                <a:outerShdw blurRad="38100" dist="38100" dir="2700000" algn="tl">
                  <a:schemeClr val="bg1">
                    <a:alpha val="43000"/>
                  </a:schemeClr>
                </a:outerShdw>
              </a:effectLst>
              <a:latin typeface="Arial" pitchFamily="34" charset="0"/>
              <a:cs typeface="Arial" pitchFamily="34" charset="0"/>
            </a:endParaRPr>
          </a:p>
        </p:txBody>
      </p:sp>
      <p:pic>
        <p:nvPicPr>
          <p:cNvPr id="3" name="Picture 2"/>
          <p:cNvPicPr>
            <a:picLocks noChangeAspect="1" noChangeArrowheads="1"/>
          </p:cNvPicPr>
          <p:nvPr/>
        </p:nvPicPr>
        <p:blipFill>
          <a:blip r:embed="rId3" cstate="print">
            <a:lum bright="20000" contrast="30000"/>
          </a:blip>
          <a:srcRect l="38038" t="18573" r="31531"/>
          <a:stretch>
            <a:fillRect/>
          </a:stretch>
        </p:blipFill>
        <p:spPr bwMode="auto">
          <a:xfrm>
            <a:off x="7391400" y="457200"/>
            <a:ext cx="1219200" cy="44196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4" cstate="print">
            <a:lum bright="20000" contrast="30000"/>
          </a:blip>
          <a:srcRect/>
          <a:stretch>
            <a:fillRect/>
          </a:stretch>
        </p:blipFill>
        <p:spPr bwMode="auto">
          <a:xfrm>
            <a:off x="5257800" y="457200"/>
            <a:ext cx="1724025"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b="6231"/>
          <a:stretch>
            <a:fillRect/>
          </a:stretch>
        </p:blipFill>
        <p:spPr bwMode="auto">
          <a:xfrm>
            <a:off x="0" y="0"/>
            <a:ext cx="9144000" cy="6858000"/>
          </a:xfrm>
          <a:prstGeom prst="rect">
            <a:avLst/>
          </a:prstGeom>
          <a:noFill/>
          <a:ln w="9525">
            <a:noFill/>
            <a:miter lim="800000"/>
            <a:headEnd/>
            <a:tailEnd/>
          </a:ln>
          <a:effectLst/>
        </p:spPr>
      </p:pic>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27</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t>The Second Event</a:t>
            </a:r>
            <a:r>
              <a:rPr lang="en-US" sz="1000" b="1" cap="small" dirty="0" smtClean="0"/>
              <a:t/>
            </a:r>
            <a:br>
              <a:rPr lang="en-US" sz="1000" b="1" cap="small" dirty="0" smtClean="0"/>
            </a:br>
            <a:r>
              <a:rPr lang="en-US" sz="1000" b="1" cap="small" dirty="0" smtClean="0"/>
              <a:t/>
            </a:r>
            <a:br>
              <a:rPr lang="en-US" sz="1000" b="1" cap="small" dirty="0" smtClean="0"/>
            </a:br>
            <a:r>
              <a:rPr lang="en-US" sz="1800" cap="small" dirty="0" smtClean="0"/>
              <a:t/>
            </a:r>
            <a:br>
              <a:rPr lang="en-US" sz="1800" cap="small" dirty="0" smtClean="0"/>
            </a:br>
            <a:endParaRPr lang="en-US" sz="1400" cap="small" dirty="0" smtClean="0"/>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28</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t>The Cause</a:t>
            </a:r>
            <a:r>
              <a:rPr lang="en-US" sz="1000" b="1" cap="small" dirty="0" smtClean="0"/>
              <a:t/>
            </a:r>
            <a:br>
              <a:rPr lang="en-US" sz="1000" b="1" cap="small" dirty="0" smtClean="0"/>
            </a:br>
            <a:r>
              <a:rPr lang="en-US" sz="1000" b="1" cap="small" dirty="0" smtClean="0"/>
              <a:t/>
            </a:r>
            <a:br>
              <a:rPr lang="en-US" sz="1000" b="1" cap="small" dirty="0" smtClean="0"/>
            </a:br>
            <a:endParaRPr lang="en-US" sz="1400" cap="small" dirty="0" smtClean="0"/>
          </a:p>
        </p:txBody>
      </p:sp>
      <p:pic>
        <p:nvPicPr>
          <p:cNvPr id="5" name="Picture 2"/>
          <p:cNvPicPr>
            <a:picLocks noChangeAspect="1" noChangeArrowheads="1"/>
          </p:cNvPicPr>
          <p:nvPr/>
        </p:nvPicPr>
        <p:blipFill>
          <a:blip r:embed="rId3" cstate="print">
            <a:lum bright="30000" contrast="40000"/>
          </a:blip>
          <a:srcRect l="16640" r="23455"/>
          <a:stretch>
            <a:fillRect/>
          </a:stretch>
        </p:blipFill>
        <p:spPr bwMode="auto">
          <a:xfrm>
            <a:off x="5105400" y="457200"/>
            <a:ext cx="2743200" cy="6096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29</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307975"/>
            <a:ext cx="8382000" cy="6473825"/>
          </a:xfrm>
        </p:spPr>
        <p:txBody>
          <a:bodyPr anchor="ctr"/>
          <a:lstStyle/>
          <a:p>
            <a:pPr algn="l" eaLnBrk="1" hangingPunct="1"/>
            <a:r>
              <a:rPr lang="en-US" sz="6000" cap="small" dirty="0" smtClean="0"/>
              <a:t/>
            </a:r>
            <a:br>
              <a:rPr lang="en-US" sz="6000" cap="small" dirty="0" smtClean="0"/>
            </a:br>
            <a:r>
              <a:rPr lang="en-US" sz="3600" kern="0" cap="none" dirty="0" smtClean="0">
                <a:ln>
                  <a:noFill/>
                </a:ln>
                <a:solidFill>
                  <a:schemeClr val="tx2"/>
                </a:solidFill>
                <a:effectLst/>
              </a:rPr>
              <a:t>Turn to the person next to you.</a:t>
            </a:r>
            <a:br>
              <a:rPr lang="en-US" sz="3600" kern="0" cap="none" dirty="0" smtClean="0">
                <a:ln>
                  <a:noFill/>
                </a:ln>
                <a:solidFill>
                  <a:schemeClr val="tx2"/>
                </a:solidFill>
                <a:effectLst/>
              </a:rPr>
            </a:br>
            <a:r>
              <a:rPr lang="en-US" sz="3600" kern="0" cap="none" dirty="0" smtClean="0">
                <a:ln>
                  <a:noFill/>
                </a:ln>
                <a:solidFill>
                  <a:schemeClr val="tx2"/>
                </a:solidFill>
                <a:effectLst/>
              </a:rPr>
              <a:t>Spend a few minutes finding out their answer to this question.</a:t>
            </a:r>
            <a:br>
              <a:rPr lang="en-US" sz="3600" kern="0" cap="none" dirty="0" smtClean="0">
                <a:ln>
                  <a:noFill/>
                </a:ln>
                <a:solidFill>
                  <a:schemeClr val="tx2"/>
                </a:solidFill>
                <a:effectLst/>
              </a:rPr>
            </a:br>
            <a:r>
              <a:rPr lang="en-US" sz="3600" kern="0" cap="none" dirty="0" smtClean="0">
                <a:ln>
                  <a:noFill/>
                </a:ln>
                <a:solidFill>
                  <a:schemeClr val="tx2"/>
                </a:solidFill>
                <a:effectLst/>
              </a:rPr>
              <a:t/>
            </a:r>
            <a:br>
              <a:rPr lang="en-US" sz="3600" kern="0" cap="none" dirty="0" smtClean="0">
                <a:ln>
                  <a:noFill/>
                </a:ln>
                <a:solidFill>
                  <a:schemeClr val="tx2"/>
                </a:solidFill>
                <a:effectLst/>
              </a:rPr>
            </a:br>
            <a:r>
              <a:rPr lang="en-US" sz="3600" kern="0" cap="none" dirty="0" smtClean="0">
                <a:ln>
                  <a:noFill/>
                </a:ln>
                <a:solidFill>
                  <a:schemeClr val="tx2"/>
                </a:solidFill>
                <a:effectLst/>
              </a:rPr>
              <a:t>If this incident happened at your company, what Corrective Action would be taken, and what would the results be?</a:t>
            </a:r>
          </a:p>
        </p:txBody>
      </p:sp>
      <p:sp>
        <p:nvSpPr>
          <p:cNvPr id="4" name="Rectangle 2"/>
          <p:cNvSpPr txBox="1">
            <a:spLocks noChangeArrowheads="1"/>
          </p:cNvSpPr>
          <p:nvPr/>
        </p:nvSpPr>
        <p:spPr bwMode="auto">
          <a:xfrm>
            <a:off x="304800" y="231775"/>
            <a:ext cx="8382000" cy="106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fontAlgn="base">
              <a:lnSpc>
                <a:spcPct val="100000"/>
              </a:lnSpc>
              <a:spcBef>
                <a:spcPct val="0"/>
              </a:spcBef>
              <a:spcAft>
                <a:spcPct val="0"/>
              </a:spcAft>
              <a:buClrTx/>
              <a:buSzTx/>
              <a:tabLst/>
              <a:defRPr/>
            </a:pPr>
            <a:r>
              <a:rPr lang="en-US" sz="6000" b="1" cap="sm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Question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000" b="1" i="0" u="none" strike="noStrike" kern="0" cap="small" spc="0" normalizeH="0" baseline="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6000" b="1" kern="0" cap="small" noProof="0" dirty="0" smtClean="0">
              <a:solidFill>
                <a:schemeClr val="tx2"/>
              </a:solidFill>
              <a:effectLst>
                <a:outerShdw blurRad="38100" dist="38100" dir="2700000" algn="tl">
                  <a:srgbClr val="000000">
                    <a:alpha val="43137"/>
                  </a:srgbClr>
                </a:outerShdw>
              </a:effectLst>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small"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5" name="Picture 2" descr="C:\Documents and Settings\jake002\Local Settings\Temporary Internet Files\Content.IE5\AIFJ3XDD\MC900441428[1].png"/>
          <p:cNvPicPr>
            <a:picLocks noChangeAspect="1" noChangeArrowheads="1"/>
          </p:cNvPicPr>
          <p:nvPr/>
        </p:nvPicPr>
        <p:blipFill>
          <a:blip r:embed="rId3" cstate="print"/>
          <a:srcRect/>
          <a:stretch>
            <a:fillRect/>
          </a:stretch>
        </p:blipFill>
        <p:spPr bwMode="auto">
          <a:xfrm>
            <a:off x="6934200" y="152857"/>
            <a:ext cx="2056943" cy="205694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effectLst>
                  <a:outerShdw blurRad="38100" dist="38100" dir="2700000" algn="tl">
                    <a:srgbClr val="000000">
                      <a:alpha val="43137"/>
                    </a:srgbClr>
                  </a:outerShdw>
                </a:effectLst>
              </a:rPr>
              <a:t>The First Event</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800" cap="small" dirty="0" smtClean="0">
                <a:effectLst>
                  <a:outerShdw blurRad="38100" dist="38100" dir="2700000" algn="tl">
                    <a:srgbClr val="000000">
                      <a:alpha val="43137"/>
                    </a:srgbClr>
                  </a:outerShdw>
                </a:effectLst>
              </a:rPr>
              <a:t/>
            </a:r>
            <a:br>
              <a:rPr lang="en-US" sz="1800"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pic>
        <p:nvPicPr>
          <p:cNvPr id="5" name="Picture 4" descr="100_4230"/>
          <p:cNvPicPr>
            <a:picLocks noChangeAspect="1"/>
          </p:cNvPicPr>
          <p:nvPr/>
        </p:nvPicPr>
        <p:blipFill>
          <a:blip r:embed="rId3" cstate="print"/>
          <a:srcRect l="21569" t="21140" r="19608"/>
          <a:stretch>
            <a:fillRect/>
          </a:stretch>
        </p:blipFill>
        <p:spPr bwMode="auto">
          <a:xfrm>
            <a:off x="1524000" y="1295399"/>
            <a:ext cx="5943600" cy="53120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30</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t>The Cause</a:t>
            </a:r>
            <a:r>
              <a:rPr lang="en-US" sz="1000" b="1" cap="small" dirty="0" smtClean="0"/>
              <a:t/>
            </a:r>
            <a:br>
              <a:rPr lang="en-US" sz="1000" b="1" cap="small" dirty="0" smtClean="0"/>
            </a:br>
            <a:r>
              <a:rPr lang="en-US" sz="1000" b="1" cap="small" dirty="0" smtClean="0"/>
              <a:t/>
            </a:r>
            <a:br>
              <a:rPr lang="en-US" sz="1000" b="1" cap="small" dirty="0" smtClean="0"/>
            </a:br>
            <a:endParaRPr lang="en-US" sz="1400" cap="small" dirty="0" smtClean="0"/>
          </a:p>
        </p:txBody>
      </p:sp>
      <p:pic>
        <p:nvPicPr>
          <p:cNvPr id="5" name="Picture 2"/>
          <p:cNvPicPr>
            <a:picLocks noChangeAspect="1" noChangeArrowheads="1"/>
          </p:cNvPicPr>
          <p:nvPr/>
        </p:nvPicPr>
        <p:blipFill>
          <a:blip r:embed="rId3" cstate="print">
            <a:lum bright="30000" contrast="40000"/>
          </a:blip>
          <a:srcRect l="16640" r="23455"/>
          <a:stretch>
            <a:fillRect/>
          </a:stretch>
        </p:blipFill>
        <p:spPr bwMode="auto">
          <a:xfrm>
            <a:off x="5105400" y="457200"/>
            <a:ext cx="2743200" cy="6096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31</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a:r>
              <a:rPr lang="en-US" sz="6000" b="1" cap="small" dirty="0" smtClean="0"/>
              <a:t>The</a:t>
            </a:r>
            <a:r>
              <a:rPr lang="en-US" sz="6000" b="1" dirty="0" smtClean="0"/>
              <a:t>    </a:t>
            </a:r>
            <a:r>
              <a:rPr lang="en-US" sz="6000" b="1" cap="small" dirty="0" smtClean="0"/>
              <a:t>Cause</a:t>
            </a:r>
            <a:r>
              <a:rPr lang="en-US" sz="6000" b="1" dirty="0" smtClean="0"/>
              <a:t/>
            </a:r>
            <a:br>
              <a:rPr lang="en-US" sz="6000" b="1" dirty="0" smtClean="0"/>
            </a:br>
            <a:r>
              <a:rPr lang="en-US" sz="6000" b="1" dirty="0" smtClean="0"/>
              <a:t>   </a:t>
            </a:r>
            <a:r>
              <a:rPr lang="en-US" sz="1000" b="1" dirty="0" smtClean="0"/>
              <a:t/>
            </a:r>
            <a:br>
              <a:rPr lang="en-US" sz="1000" b="1" dirty="0" smtClean="0"/>
            </a:br>
            <a:r>
              <a:rPr lang="en-US" sz="1000" b="1" dirty="0" smtClean="0"/>
              <a:t/>
            </a:r>
            <a:br>
              <a:rPr lang="en-US" sz="1000" b="1" dirty="0" smtClean="0"/>
            </a:br>
            <a:r>
              <a:rPr lang="en-US" sz="1000" b="1" dirty="0" smtClean="0"/>
              <a:t/>
            </a:r>
            <a:br>
              <a:rPr lang="en-US" sz="1000" b="1" dirty="0" smtClean="0"/>
            </a:br>
            <a:r>
              <a:rPr lang="en-US" sz="1800" dirty="0" smtClean="0"/>
              <a:t/>
            </a:r>
            <a:br>
              <a:rPr lang="en-US" sz="1800" dirty="0" smtClean="0"/>
            </a:br>
            <a:endParaRPr lang="en-US" sz="1400" dirty="0" smtClean="0"/>
          </a:p>
        </p:txBody>
      </p:sp>
      <p:sp>
        <p:nvSpPr>
          <p:cNvPr id="5" name="Up Arrow 4"/>
          <p:cNvSpPr/>
          <p:nvPr/>
        </p:nvSpPr>
        <p:spPr bwMode="auto">
          <a:xfrm>
            <a:off x="1600200" y="838200"/>
            <a:ext cx="990600" cy="609600"/>
          </a:xfrm>
          <a:prstGeom prst="upArrow">
            <a:avLst/>
          </a:prstGeom>
          <a:solidFill>
            <a:srgbClr val="FFFF00">
              <a:alpha val="89000"/>
            </a:srgbClr>
          </a:solidFill>
          <a:ln w="38100" cap="flat" cmpd="sng" algn="ctr">
            <a:solidFill>
              <a:schemeClr val="bg1"/>
            </a:solidFill>
            <a:prstDash val="solid"/>
            <a:round/>
            <a:headEnd type="none" w="med" len="med"/>
            <a:tailEnd type="stealth"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6" name="Rectangle 5"/>
          <p:cNvSpPr/>
          <p:nvPr/>
        </p:nvSpPr>
        <p:spPr>
          <a:xfrm>
            <a:off x="838200" y="1295400"/>
            <a:ext cx="3778599" cy="1446550"/>
          </a:xfrm>
          <a:prstGeom prst="rect">
            <a:avLst/>
          </a:prstGeom>
        </p:spPr>
        <p:txBody>
          <a:bodyPr wrap="none">
            <a:spAutoFit/>
          </a:bodyPr>
          <a:lstStyle/>
          <a:p>
            <a:r>
              <a:rPr lang="en-US" sz="8800" b="1" i="1" cap="small" dirty="0" smtClean="0">
                <a:ln w="5000" cmpd="sng">
                  <a:solidFill>
                    <a:srgbClr val="CEB966">
                      <a:tint val="80000"/>
                      <a:shade val="99000"/>
                      <a:satMod val="500000"/>
                    </a:srgbClr>
                  </a:solidFill>
                  <a:prstDash val="solid"/>
                </a:ln>
                <a:gradFill>
                  <a:gsLst>
                    <a:gs pos="0">
                      <a:srgbClr val="CEB966">
                        <a:tint val="63000"/>
                        <a:satMod val="255000"/>
                      </a:srgbClr>
                    </a:gs>
                    <a:gs pos="9000">
                      <a:srgbClr val="CEB966">
                        <a:tint val="63000"/>
                        <a:satMod val="255000"/>
                      </a:srgbClr>
                    </a:gs>
                    <a:gs pos="53000">
                      <a:srgbClr val="CEB966">
                        <a:shade val="60000"/>
                        <a:satMod val="100000"/>
                      </a:srgbClr>
                    </a:gs>
                    <a:gs pos="90000">
                      <a:srgbClr val="CEB966">
                        <a:tint val="63000"/>
                        <a:satMod val="255000"/>
                      </a:srgbClr>
                    </a:gs>
                    <a:gs pos="100000">
                      <a:srgbClr val="CEB966">
                        <a:tint val="63000"/>
                        <a:satMod val="255000"/>
                      </a:srgbClr>
                    </a:gs>
                  </a:gsLst>
                  <a:lin ang="5400000"/>
                </a:gradFill>
                <a:effectLst>
                  <a:outerShdw blurRad="38100" dist="38100" dir="2700000" algn="tl">
                    <a:srgbClr val="000000">
                      <a:alpha val="43137"/>
                    </a:srgbClr>
                  </a:outerShdw>
                </a:effectLst>
                <a:latin typeface="Freestyle Script" pitchFamily="66" charset="0"/>
                <a:ea typeface="+mj-ea"/>
                <a:cs typeface="+mj-cs"/>
              </a:rPr>
              <a:t>Apparent</a:t>
            </a:r>
            <a:r>
              <a:rPr lang="en-US" sz="8800" b="1" i="1" cap="all" dirty="0" smtClean="0">
                <a:ln w="5000" cmpd="sng">
                  <a:solidFill>
                    <a:srgbClr val="CEB966">
                      <a:tint val="80000"/>
                      <a:shade val="99000"/>
                      <a:satMod val="500000"/>
                    </a:srgbClr>
                  </a:solidFill>
                  <a:prstDash val="solid"/>
                </a:ln>
                <a:gradFill>
                  <a:gsLst>
                    <a:gs pos="0">
                      <a:srgbClr val="CEB966">
                        <a:tint val="63000"/>
                        <a:satMod val="255000"/>
                      </a:srgbClr>
                    </a:gs>
                    <a:gs pos="9000">
                      <a:srgbClr val="CEB966">
                        <a:tint val="63000"/>
                        <a:satMod val="255000"/>
                      </a:srgbClr>
                    </a:gs>
                    <a:gs pos="53000">
                      <a:srgbClr val="CEB966">
                        <a:shade val="60000"/>
                        <a:satMod val="100000"/>
                      </a:srgbClr>
                    </a:gs>
                    <a:gs pos="90000">
                      <a:srgbClr val="CEB966">
                        <a:tint val="63000"/>
                        <a:satMod val="255000"/>
                      </a:srgbClr>
                    </a:gs>
                    <a:gs pos="100000">
                      <a:srgbClr val="CEB966">
                        <a:tint val="63000"/>
                        <a:satMod val="255000"/>
                      </a:srgbClr>
                    </a:gs>
                  </a:gsLst>
                  <a:lin ang="5400000"/>
                </a:gradFill>
                <a:effectLst>
                  <a:outerShdw blurRad="38100" dist="38100" dir="2700000" algn="tl">
                    <a:srgbClr val="000000">
                      <a:alpha val="43137"/>
                    </a:srgbClr>
                  </a:outerShdw>
                </a:effectLst>
                <a:latin typeface="Freestyle Script" pitchFamily="66" charset="0"/>
                <a:ea typeface="+mj-ea"/>
                <a:cs typeface="+mj-cs"/>
              </a:rPr>
              <a:t> </a:t>
            </a:r>
            <a:endParaRPr lang="en-US" sz="8800" dirty="0"/>
          </a:p>
        </p:txBody>
      </p:sp>
      <p:pic>
        <p:nvPicPr>
          <p:cNvPr id="8" name="Picture 2"/>
          <p:cNvPicPr>
            <a:picLocks noChangeAspect="1" noChangeArrowheads="1"/>
          </p:cNvPicPr>
          <p:nvPr/>
        </p:nvPicPr>
        <p:blipFill>
          <a:blip r:embed="rId3" cstate="print">
            <a:lum bright="30000" contrast="40000"/>
          </a:blip>
          <a:srcRect l="16640" r="23455"/>
          <a:stretch>
            <a:fillRect/>
          </a:stretch>
        </p:blipFill>
        <p:spPr bwMode="auto">
          <a:xfrm>
            <a:off x="5562600" y="457200"/>
            <a:ext cx="2743200" cy="6096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32</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lstStyle/>
          <a:p>
            <a:pPr algn="l" eaLnBrk="1" hangingPunct="1"/>
            <a:r>
              <a:rPr lang="en-US" sz="6000" b="1" cap="small" dirty="0" smtClean="0">
                <a:effectLst>
                  <a:outerShdw blurRad="38100" dist="38100" dir="2700000" algn="tl">
                    <a:srgbClr val="000000">
                      <a:alpha val="43137"/>
                    </a:srgbClr>
                  </a:outerShdw>
                </a:effectLst>
              </a:rPr>
              <a:t>4-8 Questions</a:t>
            </a:r>
            <a:endParaRPr lang="en-US" sz="1400" cap="small" dirty="0" smtClean="0">
              <a:effectLst>
                <a:outerShdw blurRad="38100" dist="38100" dir="2700000" algn="tl">
                  <a:srgbClr val="000000">
                    <a:alpha val="43137"/>
                  </a:srgbClr>
                </a:outerShdw>
              </a:effectLst>
            </a:endParaRPr>
          </a:p>
        </p:txBody>
      </p:sp>
      <p:sp>
        <p:nvSpPr>
          <p:cNvPr id="4" name="Rectangle 2"/>
          <p:cNvSpPr txBox="1">
            <a:spLocks noChangeArrowheads="1"/>
          </p:cNvSpPr>
          <p:nvPr/>
        </p:nvSpPr>
        <p:spPr bwMode="auto">
          <a:xfrm>
            <a:off x="381000" y="1371600"/>
            <a:ext cx="8458200" cy="9079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9713" marR="0" lvl="0" indent="-239713" algn="l" defTabSz="914400" rtl="0" eaLnBrk="1" fontAlgn="base" latinLnBrk="0" hangingPunct="1">
              <a:lnSpc>
                <a:spcPct val="100000"/>
              </a:lnSpc>
              <a:spcBef>
                <a:spcPct val="0"/>
              </a:spcBef>
              <a:spcAft>
                <a:spcPct val="0"/>
              </a:spcAft>
              <a:buClrTx/>
              <a:buSzTx/>
              <a:tabLst/>
              <a:defRPr/>
            </a:pPr>
            <a:endParaRPr kumimoji="0" lang="en-US" sz="2800" i="0" u="none" strike="noStrike" kern="0" cap="none" spc="0" normalizeH="0" baseline="0" noProof="0" dirty="0" smtClean="0">
              <a:ln>
                <a:noFill/>
              </a:ln>
              <a:solidFill>
                <a:schemeClr val="tx2"/>
              </a:solidFill>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tabLst/>
              <a:defRPr/>
            </a:pPr>
            <a:r>
              <a:rPr kumimoji="0" lang="en-US" sz="1400" b="0" i="0" u="none" strike="noStrike" kern="0" cap="none" spc="0" normalizeH="0" baseline="0" noProof="0" dirty="0" smtClean="0">
                <a:ln>
                  <a:noFill/>
                </a:ln>
                <a:solidFill>
                  <a:schemeClr val="tx2"/>
                </a:solidFill>
                <a:effectLst/>
                <a:uLnTx/>
                <a:uFillTx/>
                <a:latin typeface="+mj-lt"/>
                <a:ea typeface="+mj-ea"/>
                <a:cs typeface="+mj-cs"/>
              </a:rPr>
              <a:t/>
            </a:r>
            <a:br>
              <a:rPr kumimoji="0" lang="en-US" sz="1400" b="0" i="0" u="none" strike="noStrike" kern="0" cap="none" spc="0" normalizeH="0" baseline="0" noProof="0" dirty="0" smtClean="0">
                <a:ln>
                  <a:noFill/>
                </a:ln>
                <a:solidFill>
                  <a:schemeClr val="tx2"/>
                </a:solidFill>
                <a:effectLst/>
                <a:uLnTx/>
                <a:uFillTx/>
                <a:latin typeface="+mj-lt"/>
                <a:ea typeface="+mj-ea"/>
                <a:cs typeface="+mj-cs"/>
              </a:rPr>
            </a:br>
            <a:endParaRPr kumimoji="0" lang="en-US" sz="11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7" name="Rectangle 2"/>
          <p:cNvSpPr txBox="1">
            <a:spLocks noChangeArrowheads="1"/>
          </p:cNvSpPr>
          <p:nvPr/>
        </p:nvSpPr>
        <p:spPr bwMode="auto">
          <a:xfrm>
            <a:off x="304800" y="307975"/>
            <a:ext cx="8382000" cy="6473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r>
            <a:b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Turn to the person next to you.</a:t>
            </a:r>
            <a:b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br>
            <a:endPar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tx2"/>
                </a:solidFill>
                <a:effectLst>
                  <a:outerShdw blurRad="38100" dist="38100" dir="2700000" algn="tl">
                    <a:srgbClr val="000000">
                      <a:alpha val="43137"/>
                    </a:srgbClr>
                  </a:outerShdw>
                </a:effectLst>
                <a:latin typeface="+mj-lt"/>
                <a:ea typeface="+mj-ea"/>
                <a:cs typeface="+mj-cs"/>
              </a:rPr>
              <a:t>Working t</a:t>
            </a:r>
            <a:r>
              <a:rPr kumimoji="0" lang="en-US" sz="3600" b="1" i="0" u="none" strike="noStrike" kern="0" cap="none" spc="0" normalizeH="0" baseline="0" noProof="0" dirty="0" err="1" smtClean="0">
                <a:ln>
                  <a:noFill/>
                </a:ln>
                <a:solidFill>
                  <a:schemeClr val="tx2"/>
                </a:solidFill>
                <a:effectLst>
                  <a:outerShdw blurRad="38100" dist="38100" dir="2700000" algn="tl">
                    <a:srgbClr val="000000">
                      <a:alpha val="43137"/>
                    </a:srgbClr>
                  </a:outerShdw>
                </a:effectLst>
                <a:uLnTx/>
                <a:uFillTx/>
                <a:latin typeface="+mj-lt"/>
                <a:ea typeface="+mj-ea"/>
                <a:cs typeface="+mj-cs"/>
              </a:rPr>
              <a:t>ogether</a:t>
            </a:r>
            <a:r>
              <a:rPr kumimoji="0" lang="en-US" sz="3600" b="1"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a:t>
            </a:r>
            <a:r>
              <a:rPr kumimoji="0" lang="en-US" sz="3600" b="1"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write down 4-8 questions you realistically could and would ask in a Root Cause Analysis of this event.</a:t>
            </a:r>
            <a:endParaRPr kumimoji="0" lang="en-US" sz="36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33</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normAutofit fontScale="90000"/>
          </a:bodyPr>
          <a:lstStyle/>
          <a:p>
            <a:pPr algn="l" eaLnBrk="1" hangingPunct="1"/>
            <a:r>
              <a:rPr lang="en-US" sz="6000" b="1" cap="small" dirty="0" smtClean="0"/>
              <a:t>The Root Cause</a:t>
            </a:r>
            <a:br>
              <a:rPr lang="en-US" sz="6000" b="1" cap="small" dirty="0" smtClean="0"/>
            </a:br>
            <a:r>
              <a:rPr lang="en-US" sz="6000" b="1" cap="small" dirty="0" smtClean="0"/>
              <a:t/>
            </a:r>
            <a:br>
              <a:rPr lang="en-US" sz="6000" b="1" cap="small" dirty="0" smtClean="0"/>
            </a:br>
            <a:r>
              <a:rPr lang="en-US" sz="6000" b="1" cap="small" dirty="0" smtClean="0"/>
              <a:t/>
            </a:r>
            <a:br>
              <a:rPr lang="en-US" sz="6000" b="1" cap="small" dirty="0" smtClean="0"/>
            </a:br>
            <a:r>
              <a:rPr lang="en-US" sz="6000" b="1" cap="small" dirty="0" smtClean="0"/>
              <a:t>  </a:t>
            </a:r>
            <a:r>
              <a:rPr lang="en-US" sz="1000" b="1" cap="small" dirty="0" smtClean="0"/>
              <a:t/>
            </a:r>
            <a:br>
              <a:rPr lang="en-US" sz="1000" b="1" cap="small" dirty="0" smtClean="0"/>
            </a:br>
            <a:r>
              <a:rPr lang="en-US" sz="1000" b="1" cap="small" dirty="0" smtClean="0"/>
              <a:t/>
            </a:r>
            <a:br>
              <a:rPr lang="en-US" sz="1000" b="1" cap="small" dirty="0" smtClean="0"/>
            </a:br>
            <a:r>
              <a:rPr lang="en-US" sz="1000" b="1" cap="small" dirty="0" smtClean="0"/>
              <a:t/>
            </a:r>
            <a:br>
              <a:rPr lang="en-US" sz="1000" b="1" cap="small" dirty="0" smtClean="0"/>
            </a:br>
            <a:r>
              <a:rPr lang="en-US" sz="1800" cap="small" dirty="0" smtClean="0"/>
              <a:t/>
            </a:r>
            <a:br>
              <a:rPr lang="en-US" sz="1800" cap="small" dirty="0" smtClean="0"/>
            </a:br>
            <a:endParaRPr lang="en-US" sz="1400" cap="small" dirty="0" smtClean="0"/>
          </a:p>
        </p:txBody>
      </p:sp>
      <p:sp>
        <p:nvSpPr>
          <p:cNvPr id="4" name="Rectangle 2"/>
          <p:cNvSpPr txBox="1">
            <a:spLocks noChangeArrowheads="1"/>
          </p:cNvSpPr>
          <p:nvPr/>
        </p:nvSpPr>
        <p:spPr bwMode="auto">
          <a:xfrm>
            <a:off x="457200" y="1219200"/>
            <a:ext cx="8458200" cy="1477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7463" lvl="0" indent="-17463" fontAlgn="base">
              <a:spcBef>
                <a:spcPct val="0"/>
              </a:spcBef>
              <a:spcAft>
                <a:spcPct val="0"/>
              </a:spcAft>
              <a:defRPr/>
            </a:pPr>
            <a:r>
              <a:rPr lang="en-US" sz="3600" kern="0" dirty="0" smtClean="0">
                <a:solidFill>
                  <a:schemeClr val="tx2"/>
                </a:solidFill>
                <a:latin typeface="+mj-lt"/>
                <a:ea typeface="+mj-ea"/>
                <a:cs typeface="+mj-cs"/>
              </a:rPr>
              <a:t>What led him to leave the jumper in place?</a:t>
            </a:r>
            <a:endParaRPr lang="en-US" sz="3600" kern="0" dirty="0" smtClean="0">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tabLst/>
              <a:defRPr/>
            </a:pPr>
            <a:endParaRPr kumimoji="0" lang="en-US" i="0" u="none" strike="noStrike" kern="0" cap="none" spc="0" normalizeH="0" baseline="0" noProof="0" dirty="0" smtClean="0">
              <a:ln>
                <a:noFill/>
              </a:ln>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34</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normAutofit fontScale="90000"/>
          </a:bodyPr>
          <a:lstStyle/>
          <a:p>
            <a:pPr algn="l" eaLnBrk="1" hangingPunct="1"/>
            <a:r>
              <a:rPr lang="en-US" sz="6000" b="1" cap="small" dirty="0" smtClean="0"/>
              <a:t>The Root Cause</a:t>
            </a:r>
            <a:br>
              <a:rPr lang="en-US" sz="6000" b="1" cap="small" dirty="0" smtClean="0"/>
            </a:br>
            <a:r>
              <a:rPr lang="en-US" sz="6000" b="1" cap="small" dirty="0" smtClean="0"/>
              <a:t/>
            </a:r>
            <a:br>
              <a:rPr lang="en-US" sz="6000" b="1" cap="small" dirty="0" smtClean="0"/>
            </a:br>
            <a:r>
              <a:rPr lang="en-US" sz="6000" b="1" cap="small" dirty="0" smtClean="0"/>
              <a:t/>
            </a:r>
            <a:br>
              <a:rPr lang="en-US" sz="6000" b="1" cap="small" dirty="0" smtClean="0"/>
            </a:br>
            <a:r>
              <a:rPr lang="en-US" sz="6000" b="1" cap="small" dirty="0" smtClean="0"/>
              <a:t>  </a:t>
            </a:r>
            <a:r>
              <a:rPr lang="en-US" sz="1000" b="1" cap="small" dirty="0" smtClean="0"/>
              <a:t/>
            </a:r>
            <a:br>
              <a:rPr lang="en-US" sz="1000" b="1" cap="small" dirty="0" smtClean="0"/>
            </a:br>
            <a:r>
              <a:rPr lang="en-US" sz="1000" b="1" cap="small" dirty="0" smtClean="0"/>
              <a:t/>
            </a:r>
            <a:br>
              <a:rPr lang="en-US" sz="1000" b="1" cap="small" dirty="0" smtClean="0"/>
            </a:br>
            <a:r>
              <a:rPr lang="en-US" sz="1000" b="1" cap="small" dirty="0" smtClean="0"/>
              <a:t/>
            </a:r>
            <a:br>
              <a:rPr lang="en-US" sz="1000" b="1" cap="small" dirty="0" smtClean="0"/>
            </a:br>
            <a:r>
              <a:rPr lang="en-US" sz="1800" cap="small" dirty="0" smtClean="0"/>
              <a:t/>
            </a:r>
            <a:br>
              <a:rPr lang="en-US" sz="1800" cap="small" dirty="0" smtClean="0"/>
            </a:br>
            <a:endParaRPr lang="en-US" sz="1400" cap="small" dirty="0" smtClean="0"/>
          </a:p>
        </p:txBody>
      </p:sp>
      <p:sp>
        <p:nvSpPr>
          <p:cNvPr id="4" name="Rectangle 2"/>
          <p:cNvSpPr txBox="1">
            <a:spLocks noChangeArrowheads="1"/>
          </p:cNvSpPr>
          <p:nvPr/>
        </p:nvSpPr>
        <p:spPr bwMode="auto">
          <a:xfrm>
            <a:off x="457200" y="1219200"/>
            <a:ext cx="8458200" cy="2339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7463" lvl="0" indent="-17463" fontAlgn="base">
              <a:spcBef>
                <a:spcPct val="0"/>
              </a:spcBef>
              <a:spcAft>
                <a:spcPct val="0"/>
              </a:spcAft>
              <a:defRPr/>
            </a:pPr>
            <a:r>
              <a:rPr lang="en-US" sz="3600" kern="0" dirty="0" smtClean="0">
                <a:solidFill>
                  <a:schemeClr val="tx2"/>
                </a:solidFill>
                <a:latin typeface="+mj-lt"/>
                <a:ea typeface="+mj-ea"/>
                <a:cs typeface="+mj-cs"/>
              </a:rPr>
              <a:t>What led him to leave the jumper in place?</a:t>
            </a:r>
            <a:endParaRPr lang="en-US" sz="3600" kern="0" dirty="0" smtClean="0">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i="0" u="none" strike="noStrike" kern="0" cap="none" spc="0" normalizeH="0" baseline="0" noProof="0" dirty="0" smtClean="0">
              <a:ln>
                <a:noFill/>
              </a:ln>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use any defenses to remind himself to remove the leads?</a:t>
            </a: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35</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normAutofit fontScale="90000"/>
          </a:bodyPr>
          <a:lstStyle/>
          <a:p>
            <a:pPr algn="l" eaLnBrk="1" hangingPunct="1"/>
            <a:r>
              <a:rPr lang="en-US" sz="6000" b="1" cap="small" dirty="0" smtClean="0"/>
              <a:t>The Root Cause</a:t>
            </a:r>
            <a:br>
              <a:rPr lang="en-US" sz="6000" b="1" cap="small" dirty="0" smtClean="0"/>
            </a:br>
            <a:r>
              <a:rPr lang="en-US" sz="6000" b="1" cap="small" dirty="0" smtClean="0"/>
              <a:t/>
            </a:r>
            <a:br>
              <a:rPr lang="en-US" sz="6000" b="1" cap="small" dirty="0" smtClean="0"/>
            </a:br>
            <a:r>
              <a:rPr lang="en-US" sz="6000" b="1" cap="small" dirty="0" smtClean="0"/>
              <a:t/>
            </a:r>
            <a:br>
              <a:rPr lang="en-US" sz="6000" b="1" cap="small" dirty="0" smtClean="0"/>
            </a:br>
            <a:r>
              <a:rPr lang="en-US" sz="6000" b="1" cap="small" dirty="0" smtClean="0"/>
              <a:t>  </a:t>
            </a:r>
            <a:r>
              <a:rPr lang="en-US" sz="1000" b="1" cap="small" dirty="0" smtClean="0"/>
              <a:t/>
            </a:r>
            <a:br>
              <a:rPr lang="en-US" sz="1000" b="1" cap="small" dirty="0" smtClean="0"/>
            </a:br>
            <a:r>
              <a:rPr lang="en-US" sz="1000" b="1" cap="small" dirty="0" smtClean="0"/>
              <a:t/>
            </a:r>
            <a:br>
              <a:rPr lang="en-US" sz="1000" b="1" cap="small" dirty="0" smtClean="0"/>
            </a:br>
            <a:r>
              <a:rPr lang="en-US" sz="1000" b="1" cap="small" dirty="0" smtClean="0"/>
              <a:t/>
            </a:r>
            <a:br>
              <a:rPr lang="en-US" sz="1000" b="1" cap="small" dirty="0" smtClean="0"/>
            </a:br>
            <a:r>
              <a:rPr lang="en-US" sz="1800" cap="small" dirty="0" smtClean="0"/>
              <a:t/>
            </a:r>
            <a:br>
              <a:rPr lang="en-US" sz="1800" cap="small" dirty="0" smtClean="0"/>
            </a:br>
            <a:endParaRPr lang="en-US" sz="1400" cap="small" dirty="0" smtClean="0"/>
          </a:p>
        </p:txBody>
      </p:sp>
      <p:sp>
        <p:nvSpPr>
          <p:cNvPr id="4" name="Rectangle 2"/>
          <p:cNvSpPr txBox="1">
            <a:spLocks noChangeArrowheads="1"/>
          </p:cNvSpPr>
          <p:nvPr/>
        </p:nvSpPr>
        <p:spPr bwMode="auto">
          <a:xfrm>
            <a:off x="457200" y="1219200"/>
            <a:ext cx="8458200" cy="3200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7463" lvl="0" indent="-17463" fontAlgn="base">
              <a:spcBef>
                <a:spcPct val="0"/>
              </a:spcBef>
              <a:spcAft>
                <a:spcPct val="0"/>
              </a:spcAft>
              <a:defRPr/>
            </a:pPr>
            <a:r>
              <a:rPr lang="en-US" sz="3600" kern="0" dirty="0" smtClean="0">
                <a:solidFill>
                  <a:schemeClr val="tx2"/>
                </a:solidFill>
                <a:latin typeface="+mj-lt"/>
                <a:ea typeface="+mj-ea"/>
                <a:cs typeface="+mj-cs"/>
              </a:rPr>
              <a:t>What led him to leave the jumper in place?</a:t>
            </a:r>
            <a:endParaRPr lang="en-US" sz="3600" kern="0" dirty="0" smtClean="0">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i="0" u="none" strike="noStrike" kern="0" cap="none" spc="0" normalizeH="0" baseline="0" noProof="0" dirty="0" smtClean="0">
              <a:ln>
                <a:noFill/>
              </a:ln>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use any defenses to remind himself to remove the leads?</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do anything different this time vs. previous times when he’s done this job?</a:t>
            </a: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36</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normAutofit fontScale="90000"/>
          </a:bodyPr>
          <a:lstStyle/>
          <a:p>
            <a:pPr algn="l" eaLnBrk="1" hangingPunct="1"/>
            <a:r>
              <a:rPr lang="en-US" sz="6000" b="1" cap="small" dirty="0" smtClean="0"/>
              <a:t>The Root Cause</a:t>
            </a:r>
            <a:br>
              <a:rPr lang="en-US" sz="6000" b="1" cap="small" dirty="0" smtClean="0"/>
            </a:br>
            <a:r>
              <a:rPr lang="en-US" sz="6000" b="1" cap="small" dirty="0" smtClean="0"/>
              <a:t/>
            </a:r>
            <a:br>
              <a:rPr lang="en-US" sz="6000" b="1" cap="small" dirty="0" smtClean="0"/>
            </a:br>
            <a:r>
              <a:rPr lang="en-US" sz="6000" b="1" cap="small" dirty="0" smtClean="0"/>
              <a:t/>
            </a:r>
            <a:br>
              <a:rPr lang="en-US" sz="6000" b="1" cap="small" dirty="0" smtClean="0"/>
            </a:br>
            <a:r>
              <a:rPr lang="en-US" sz="6000" b="1" cap="small" dirty="0" smtClean="0"/>
              <a:t>  </a:t>
            </a:r>
            <a:r>
              <a:rPr lang="en-US" sz="1000" b="1" cap="small" dirty="0" smtClean="0"/>
              <a:t/>
            </a:r>
            <a:br>
              <a:rPr lang="en-US" sz="1000" b="1" cap="small" dirty="0" smtClean="0"/>
            </a:br>
            <a:r>
              <a:rPr lang="en-US" sz="1000" b="1" cap="small" dirty="0" smtClean="0"/>
              <a:t/>
            </a:r>
            <a:br>
              <a:rPr lang="en-US" sz="1000" b="1" cap="small" dirty="0" smtClean="0"/>
            </a:br>
            <a:r>
              <a:rPr lang="en-US" sz="1000" b="1" cap="small" dirty="0" smtClean="0"/>
              <a:t/>
            </a:r>
            <a:br>
              <a:rPr lang="en-US" sz="1000" b="1" cap="small" dirty="0" smtClean="0"/>
            </a:br>
            <a:r>
              <a:rPr lang="en-US" sz="1800" cap="small" dirty="0" smtClean="0"/>
              <a:t/>
            </a:r>
            <a:br>
              <a:rPr lang="en-US" sz="1800" cap="small" dirty="0" smtClean="0"/>
            </a:br>
            <a:endParaRPr lang="en-US" sz="1400" cap="small" dirty="0" smtClean="0"/>
          </a:p>
        </p:txBody>
      </p:sp>
      <p:sp>
        <p:nvSpPr>
          <p:cNvPr id="4" name="Rectangle 2"/>
          <p:cNvSpPr txBox="1">
            <a:spLocks noChangeArrowheads="1"/>
          </p:cNvSpPr>
          <p:nvPr/>
        </p:nvSpPr>
        <p:spPr bwMode="auto">
          <a:xfrm>
            <a:off x="457200" y="1219200"/>
            <a:ext cx="8458200" cy="363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7463" lvl="0" indent="-17463" fontAlgn="base">
              <a:spcBef>
                <a:spcPct val="0"/>
              </a:spcBef>
              <a:spcAft>
                <a:spcPct val="0"/>
              </a:spcAft>
              <a:defRPr/>
            </a:pPr>
            <a:r>
              <a:rPr lang="en-US" sz="3600" kern="0" dirty="0" smtClean="0">
                <a:solidFill>
                  <a:schemeClr val="tx2"/>
                </a:solidFill>
                <a:latin typeface="+mj-lt"/>
                <a:ea typeface="+mj-ea"/>
                <a:cs typeface="+mj-cs"/>
              </a:rPr>
              <a:t>What led him to leave the jumper in place?</a:t>
            </a:r>
            <a:endParaRPr lang="en-US" sz="3600" kern="0" dirty="0" smtClean="0">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i="0" u="none" strike="noStrike" kern="0" cap="none" spc="0" normalizeH="0" baseline="0" noProof="0" dirty="0" smtClean="0">
              <a:ln>
                <a:noFill/>
              </a:ln>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use any defenses to remind himself to remove the leads?</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do anything different this time vs. previous times when he’s done this job?</a:t>
            </a:r>
          </a:p>
          <a:p>
            <a:pPr marL="239713" lvl="0" indent="-239713" fontAlgn="base">
              <a:spcBef>
                <a:spcPct val="0"/>
              </a:spcBef>
              <a:spcAft>
                <a:spcPct val="0"/>
              </a:spcAft>
              <a:buFont typeface="Arial" pitchFamily="34" charset="0"/>
              <a:buChar char="•"/>
              <a:defRPr/>
            </a:pPr>
            <a:r>
              <a:rPr lang="en-US" sz="2800" kern="0" dirty="0" smtClean="0">
                <a:solidFill>
                  <a:prstClr val="white"/>
                </a:solidFill>
                <a:latin typeface="Arial"/>
              </a:rPr>
              <a:t>Was he trained or certified to do this procedure? </a:t>
            </a: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37</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normAutofit fontScale="90000"/>
          </a:bodyPr>
          <a:lstStyle/>
          <a:p>
            <a:pPr algn="l" eaLnBrk="1" hangingPunct="1"/>
            <a:r>
              <a:rPr lang="en-US" sz="6000" b="1" cap="small" dirty="0" smtClean="0"/>
              <a:t>The Root Cause</a:t>
            </a:r>
            <a:br>
              <a:rPr lang="en-US" sz="6000" b="1" cap="small" dirty="0" smtClean="0"/>
            </a:br>
            <a:r>
              <a:rPr lang="en-US" sz="6000" b="1" cap="small" dirty="0" smtClean="0"/>
              <a:t/>
            </a:r>
            <a:br>
              <a:rPr lang="en-US" sz="6000" b="1" cap="small" dirty="0" smtClean="0"/>
            </a:br>
            <a:r>
              <a:rPr lang="en-US" sz="6000" b="1" cap="small" dirty="0" smtClean="0"/>
              <a:t/>
            </a:r>
            <a:br>
              <a:rPr lang="en-US" sz="6000" b="1" cap="small" dirty="0" smtClean="0"/>
            </a:br>
            <a:r>
              <a:rPr lang="en-US" sz="6000" b="1" cap="small" dirty="0" smtClean="0"/>
              <a:t>  </a:t>
            </a:r>
            <a:r>
              <a:rPr lang="en-US" sz="1000" b="1" cap="small" dirty="0" smtClean="0"/>
              <a:t/>
            </a:r>
            <a:br>
              <a:rPr lang="en-US" sz="1000" b="1" cap="small" dirty="0" smtClean="0"/>
            </a:br>
            <a:r>
              <a:rPr lang="en-US" sz="1000" b="1" cap="small" dirty="0" smtClean="0"/>
              <a:t/>
            </a:r>
            <a:br>
              <a:rPr lang="en-US" sz="1000" b="1" cap="small" dirty="0" smtClean="0"/>
            </a:br>
            <a:r>
              <a:rPr lang="en-US" sz="1000" b="1" cap="small" dirty="0" smtClean="0"/>
              <a:t/>
            </a:r>
            <a:br>
              <a:rPr lang="en-US" sz="1000" b="1" cap="small" dirty="0" smtClean="0"/>
            </a:br>
            <a:r>
              <a:rPr lang="en-US" sz="1800" cap="small" dirty="0" smtClean="0"/>
              <a:t/>
            </a:r>
            <a:br>
              <a:rPr lang="en-US" sz="1800" cap="small" dirty="0" smtClean="0"/>
            </a:br>
            <a:endParaRPr lang="en-US" sz="1400" cap="small" dirty="0" smtClean="0"/>
          </a:p>
        </p:txBody>
      </p:sp>
      <p:sp>
        <p:nvSpPr>
          <p:cNvPr id="4" name="Rectangle 2"/>
          <p:cNvSpPr txBox="1">
            <a:spLocks noChangeArrowheads="1"/>
          </p:cNvSpPr>
          <p:nvPr/>
        </p:nvSpPr>
        <p:spPr bwMode="auto">
          <a:xfrm>
            <a:off x="457200" y="1219200"/>
            <a:ext cx="8458200" cy="4062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7463" lvl="0" indent="-17463" fontAlgn="base">
              <a:spcBef>
                <a:spcPct val="0"/>
              </a:spcBef>
              <a:spcAft>
                <a:spcPct val="0"/>
              </a:spcAft>
              <a:defRPr/>
            </a:pPr>
            <a:r>
              <a:rPr lang="en-US" sz="3600" kern="0" dirty="0" smtClean="0">
                <a:solidFill>
                  <a:schemeClr val="tx2"/>
                </a:solidFill>
                <a:latin typeface="+mj-lt"/>
                <a:ea typeface="+mj-ea"/>
                <a:cs typeface="+mj-cs"/>
              </a:rPr>
              <a:t>What led him to leave the jumper in place?</a:t>
            </a:r>
            <a:endParaRPr lang="en-US" sz="3600" kern="0" dirty="0" smtClean="0">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i="0" u="none" strike="noStrike" kern="0" cap="none" spc="0" normalizeH="0" baseline="0" noProof="0" dirty="0" smtClean="0">
              <a:ln>
                <a:noFill/>
              </a:ln>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use any defenses to remind himself to remove the leads?</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do anything different this time vs. previous times when he’s done this job?</a:t>
            </a:r>
          </a:p>
          <a:p>
            <a:pPr marL="239713" lvl="0" indent="-239713" fontAlgn="base">
              <a:spcBef>
                <a:spcPct val="0"/>
              </a:spcBef>
              <a:spcAft>
                <a:spcPct val="0"/>
              </a:spcAft>
              <a:buFont typeface="Arial" pitchFamily="34" charset="0"/>
              <a:buChar char="•"/>
              <a:defRPr/>
            </a:pPr>
            <a:r>
              <a:rPr lang="en-US" sz="2800" kern="0" dirty="0" smtClean="0">
                <a:solidFill>
                  <a:prstClr val="white"/>
                </a:solidFill>
                <a:latin typeface="Arial"/>
              </a:rPr>
              <a:t>Was he trained or certified to do this procedure? </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Were the correct leads identified on the print?</a:t>
            </a: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38</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458200" cy="1216025"/>
          </a:xfrm>
        </p:spPr>
        <p:txBody>
          <a:bodyPr anchor="t">
            <a:normAutofit fontScale="90000"/>
          </a:bodyPr>
          <a:lstStyle/>
          <a:p>
            <a:pPr algn="l" eaLnBrk="1" hangingPunct="1"/>
            <a:r>
              <a:rPr lang="en-US" sz="6000" b="1" cap="small" dirty="0" smtClean="0"/>
              <a:t>The Root Cause</a:t>
            </a:r>
            <a:br>
              <a:rPr lang="en-US" sz="6000" b="1" cap="small" dirty="0" smtClean="0"/>
            </a:br>
            <a:r>
              <a:rPr lang="en-US" sz="6000" b="1" cap="small" dirty="0" smtClean="0"/>
              <a:t/>
            </a:r>
            <a:br>
              <a:rPr lang="en-US" sz="6000" b="1" cap="small" dirty="0" smtClean="0"/>
            </a:br>
            <a:r>
              <a:rPr lang="en-US" sz="6000" b="1" cap="small" dirty="0" smtClean="0"/>
              <a:t/>
            </a:r>
            <a:br>
              <a:rPr lang="en-US" sz="6000" b="1" cap="small" dirty="0" smtClean="0"/>
            </a:br>
            <a:r>
              <a:rPr lang="en-US" sz="6000" b="1" cap="small" dirty="0" smtClean="0"/>
              <a:t>  </a:t>
            </a:r>
            <a:r>
              <a:rPr lang="en-US" sz="1000" b="1" cap="small" dirty="0" smtClean="0"/>
              <a:t/>
            </a:r>
            <a:br>
              <a:rPr lang="en-US" sz="1000" b="1" cap="small" dirty="0" smtClean="0"/>
            </a:br>
            <a:r>
              <a:rPr lang="en-US" sz="1000" b="1" cap="small" dirty="0" smtClean="0"/>
              <a:t/>
            </a:r>
            <a:br>
              <a:rPr lang="en-US" sz="1000" b="1" cap="small" dirty="0" smtClean="0"/>
            </a:br>
            <a:r>
              <a:rPr lang="en-US" sz="1000" b="1" cap="small" dirty="0" smtClean="0"/>
              <a:t/>
            </a:r>
            <a:br>
              <a:rPr lang="en-US" sz="1000" b="1" cap="small" dirty="0" smtClean="0"/>
            </a:br>
            <a:r>
              <a:rPr lang="en-US" sz="1800" cap="small" dirty="0" smtClean="0"/>
              <a:t/>
            </a:r>
            <a:br>
              <a:rPr lang="en-US" sz="1800" cap="small" dirty="0" smtClean="0"/>
            </a:br>
            <a:endParaRPr lang="en-US" sz="1400" cap="small" dirty="0" smtClean="0"/>
          </a:p>
        </p:txBody>
      </p:sp>
      <p:sp>
        <p:nvSpPr>
          <p:cNvPr id="4" name="Rectangle 2"/>
          <p:cNvSpPr txBox="1">
            <a:spLocks noChangeArrowheads="1"/>
          </p:cNvSpPr>
          <p:nvPr/>
        </p:nvSpPr>
        <p:spPr bwMode="auto">
          <a:xfrm>
            <a:off x="457200" y="1219200"/>
            <a:ext cx="8458200" cy="578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7463" lvl="0" indent="-17463" fontAlgn="base">
              <a:spcBef>
                <a:spcPct val="0"/>
              </a:spcBef>
              <a:spcAft>
                <a:spcPct val="0"/>
              </a:spcAft>
              <a:defRPr/>
            </a:pPr>
            <a:r>
              <a:rPr lang="en-US" sz="3600" kern="0" dirty="0" smtClean="0">
                <a:solidFill>
                  <a:schemeClr val="tx2"/>
                </a:solidFill>
                <a:latin typeface="+mj-lt"/>
                <a:ea typeface="+mj-ea"/>
                <a:cs typeface="+mj-cs"/>
              </a:rPr>
              <a:t>What led him to leave the jumper in place?</a:t>
            </a:r>
            <a:endParaRPr lang="en-US" sz="3600" kern="0" dirty="0" smtClean="0">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i="0" u="none" strike="noStrike" kern="0" cap="none" spc="0" normalizeH="0" baseline="0" noProof="0" dirty="0" smtClean="0">
              <a:ln>
                <a:noFill/>
              </a:ln>
              <a:effectLst/>
              <a:uLnTx/>
              <a:uFillTx/>
              <a:latin typeface="+mj-lt"/>
              <a:ea typeface="+mj-ea"/>
              <a:cs typeface="+mj-cs"/>
            </a:endParaRP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use any defenses to remind himself to remove the leads?</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Did he do anything different this time vs. previous times when he’s done this job?</a:t>
            </a:r>
          </a:p>
          <a:p>
            <a:pPr marL="239713" lvl="0" indent="-239713" fontAlgn="base">
              <a:spcBef>
                <a:spcPct val="0"/>
              </a:spcBef>
              <a:spcAft>
                <a:spcPct val="0"/>
              </a:spcAft>
              <a:buFont typeface="Arial" pitchFamily="34" charset="0"/>
              <a:buChar char="•"/>
              <a:defRPr/>
            </a:pPr>
            <a:r>
              <a:rPr lang="en-US" sz="2800" kern="0" dirty="0" smtClean="0">
                <a:solidFill>
                  <a:prstClr val="white"/>
                </a:solidFill>
                <a:latin typeface="Arial"/>
              </a:rPr>
              <a:t>Was he trained or certified to do this procedure? </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Were the correct leads identified on the print?</a:t>
            </a:r>
          </a:p>
          <a:p>
            <a:pPr marL="239713" marR="0" lvl="0" indent="-239713"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2800" kern="0" dirty="0" smtClean="0">
                <a:latin typeface="+mj-lt"/>
                <a:ea typeface="+mj-ea"/>
                <a:cs typeface="+mj-cs"/>
              </a:rPr>
              <a:t>If we asked 10 other equivalently trained and experienced field technicians </a:t>
            </a:r>
            <a:r>
              <a:rPr lang="en-US" sz="2800" kern="0" dirty="0" smtClean="0">
                <a:solidFill>
                  <a:schemeClr val="tx2"/>
                </a:solidFill>
                <a:latin typeface="+mj-lt"/>
                <a:ea typeface="+mj-ea"/>
                <a:cs typeface="+mj-cs"/>
              </a:rPr>
              <a:t>to do that job, would they also forget to remove the leads? (substitution test)</a:t>
            </a:r>
            <a:endParaRPr kumimoji="0" lang="en-US" sz="11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{17292A2E-F333-43FB-9621-5CBBE7FDCDCB}</a:tableStyleId>
              </a:tblPr>
              <a:tblGrid>
                <a:gridCol w="1981200"/>
                <a:gridCol w="3276600"/>
                <a:gridCol w="3886200"/>
              </a:tblGrid>
              <a:tr h="574321">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7328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Field Technician left  jumper in place</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49340">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Punish Field Technician </a:t>
                      </a:r>
                      <a:endParaRPr lang="en-US" sz="2400" b="0" kern="1200" baseline="0" dirty="0" smtClean="0">
                        <a:latin typeface="+mj-lt"/>
                      </a:endParaRPr>
                    </a:p>
                    <a:p>
                      <a:pPr algn="l"/>
                      <a:r>
                        <a:rPr lang="en-US" sz="2400" b="0" kern="1200" baseline="0" dirty="0" smtClean="0">
                          <a:latin typeface="+mj-lt"/>
                        </a:rPr>
                        <a:t>for violation</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endParaRPr kumimoji="0" lang="en-US" sz="2400" b="0" kern="1200" baseline="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6105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0" lang="en-US" sz="2400" b="0" kern="1200" baseline="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4</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effectLst>
                  <a:outerShdw blurRad="38100" dist="38100" dir="2700000" algn="tl">
                    <a:srgbClr val="000000">
                      <a:alpha val="43137"/>
                    </a:srgbClr>
                  </a:outerShdw>
                </a:effectLst>
              </a:rPr>
              <a:t>The Cause</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3" cstate="print">
            <a:lum bright="10000"/>
          </a:blip>
          <a:srcRect l="15179"/>
          <a:stretch>
            <a:fillRect/>
          </a:stretch>
        </p:blipFill>
        <p:spPr bwMode="auto">
          <a:xfrm>
            <a:off x="397042" y="1155032"/>
            <a:ext cx="8458200" cy="545101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{17292A2E-F333-43FB-9621-5CBBE7FDCDCB}</a:tableStyleId>
              </a:tblPr>
              <a:tblGrid>
                <a:gridCol w="1981200"/>
                <a:gridCol w="3276600"/>
                <a:gridCol w="3886200"/>
              </a:tblGrid>
              <a:tr h="726561">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37592">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Field Technician left  jumper in place</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11803">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Punish Field Technician </a:t>
                      </a:r>
                      <a:endParaRPr lang="en-US" sz="2400" b="0" kern="1200" baseline="0" dirty="0" smtClean="0">
                        <a:latin typeface="+mj-lt"/>
                      </a:endParaRPr>
                    </a:p>
                    <a:p>
                      <a:pPr algn="l"/>
                      <a:r>
                        <a:rPr lang="en-US" sz="2400" b="0" kern="1200" baseline="0" dirty="0" smtClean="0">
                          <a:latin typeface="+mj-lt"/>
                        </a:rPr>
                        <a:t>for violation</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endParaRPr kumimoji="0" lang="en-US" sz="2400" b="0" kern="1200" baseline="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204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baseline="0" dirty="0" smtClean="0"/>
                        <a:t>Incident occurs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t>Field Technician</a:t>
                      </a:r>
                      <a:r>
                        <a:rPr lang="en-US" sz="2400" b="0" kern="1200" baseline="0" dirty="0" smtClean="0"/>
                        <a:t> can’t understand how he made this error, (and retells story for years). </a:t>
                      </a:r>
                      <a:endParaRPr kumimoji="0" lang="en-US" sz="2400" b="0" kern="1200" dirty="0" smtClean="0">
                        <a:solidFill>
                          <a:schemeClr val="lt1"/>
                        </a:solidFill>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0" lang="en-US" sz="2400" b="0" kern="1200" baseline="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9670"/>
          <a:ext cx="9144000" cy="6867670"/>
        </p:xfrm>
        <a:graphic>
          <a:graphicData uri="http://schemas.openxmlformats.org/drawingml/2006/table">
            <a:tbl>
              <a:tblPr firstRow="1" bandRow="1">
                <a:tableStyleId>{17292A2E-F333-43FB-9621-5CBBE7FDCDCB}</a:tableStyleId>
              </a:tblPr>
              <a:tblGrid>
                <a:gridCol w="1981200"/>
                <a:gridCol w="3276600"/>
                <a:gridCol w="3886200"/>
              </a:tblGrid>
              <a:tr h="663162">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10569">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Field Technician left  jumper in place</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kern="1200" baseline="0" dirty="0" smtClean="0">
                          <a:solidFill>
                            <a:schemeClr val="tx1"/>
                          </a:solidFill>
                          <a:latin typeface="+mj-lt"/>
                          <a:ea typeface="+mn-ea"/>
                          <a:cs typeface="+mn-cs"/>
                        </a:rPr>
                        <a:t>Wiring  and logic diagrams were different. </a:t>
                      </a:r>
                      <a:r>
                        <a:rPr kumimoji="0" lang="en-US" sz="2400" b="0" i="0" u="none" strike="noStrike" kern="1200" cap="none" spc="0" normalizeH="0" baseline="0" noProof="0" dirty="0" smtClean="0">
                          <a:ln>
                            <a:noFill/>
                          </a:ln>
                          <a:solidFill>
                            <a:prstClr val="white"/>
                          </a:solidFill>
                          <a:effectLst/>
                          <a:uLnTx/>
                          <a:uFillTx/>
                          <a:latin typeface="Arial"/>
                          <a:ea typeface="+mn-ea"/>
                          <a:cs typeface="+mn-cs"/>
                        </a:rPr>
                        <a:t>No organizational process to verify wiring diagrams and prints.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79885">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Punish Field Technician </a:t>
                      </a:r>
                      <a:endParaRPr lang="en-US" sz="2400" b="0" kern="1200" baseline="0" dirty="0" smtClean="0">
                        <a:latin typeface="+mj-lt"/>
                      </a:endParaRPr>
                    </a:p>
                    <a:p>
                      <a:pPr algn="l"/>
                      <a:r>
                        <a:rPr lang="en-US" sz="2400" b="0" kern="1200" baseline="0" dirty="0" smtClean="0">
                          <a:latin typeface="+mj-lt"/>
                        </a:rPr>
                        <a:t>for violation</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endParaRPr kumimoji="0" lang="en-US" sz="2400" b="0" kern="1200" baseline="0" dirty="0" smtClean="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04383">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baseline="0" dirty="0" smtClean="0"/>
                        <a:t>Incident occurs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t>Field Technician</a:t>
                      </a:r>
                      <a:r>
                        <a:rPr lang="en-US" sz="2400" b="0" kern="1200" baseline="0" dirty="0" smtClean="0"/>
                        <a:t> can’t understand how he made this error, (and retells story for years). </a:t>
                      </a:r>
                      <a:endParaRPr kumimoji="0" lang="en-US" sz="2400" b="0" kern="1200" dirty="0" smtClean="0">
                        <a:solidFill>
                          <a:schemeClr val="lt1"/>
                        </a:solidFill>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0" lang="en-US" sz="2400" b="0" kern="1200" baseline="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92713"/>
        </p:xfrm>
        <a:graphic>
          <a:graphicData uri="http://schemas.openxmlformats.org/drawingml/2006/table">
            <a:tbl>
              <a:tblPr firstRow="1" bandRow="1">
                <a:tableStyleId>{17292A2E-F333-43FB-9621-5CBBE7FDCDCB}</a:tableStyleId>
              </a:tblPr>
              <a:tblGrid>
                <a:gridCol w="1981200"/>
                <a:gridCol w="3276600"/>
                <a:gridCol w="3886200"/>
              </a:tblGrid>
              <a:tr h="666519">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552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Field Technician left  jumper in place</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kern="1200" baseline="0" dirty="0" smtClean="0">
                          <a:solidFill>
                            <a:schemeClr val="tx1"/>
                          </a:solidFill>
                          <a:latin typeface="+mj-lt"/>
                          <a:ea typeface="+mn-ea"/>
                          <a:cs typeface="+mn-cs"/>
                        </a:rPr>
                        <a:t>Wiring  and logic diagrams were different. </a:t>
                      </a:r>
                      <a:r>
                        <a:rPr kumimoji="0" lang="en-US" sz="2400" b="0" i="0" u="none" strike="noStrike" kern="1200" cap="none" spc="0" normalizeH="0" baseline="0" noProof="0" dirty="0" smtClean="0">
                          <a:ln>
                            <a:noFill/>
                          </a:ln>
                          <a:solidFill>
                            <a:prstClr val="white"/>
                          </a:solidFill>
                          <a:effectLst/>
                          <a:uLnTx/>
                          <a:uFillTx/>
                          <a:latin typeface="Arial"/>
                          <a:ea typeface="+mn-ea"/>
                          <a:cs typeface="+mn-cs"/>
                        </a:rPr>
                        <a:t>No organizational process to verify wiring diagrams and prints.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86870">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Punish Field Technician </a:t>
                      </a:r>
                      <a:endParaRPr lang="en-US" sz="2400" b="0" kern="1200" baseline="0" dirty="0" smtClean="0">
                        <a:latin typeface="+mj-lt"/>
                      </a:endParaRPr>
                    </a:p>
                    <a:p>
                      <a:pPr algn="l"/>
                      <a:r>
                        <a:rPr lang="en-US" sz="2400" b="0" kern="1200" baseline="0" dirty="0" smtClean="0">
                          <a:latin typeface="+mj-lt"/>
                        </a:rPr>
                        <a:t>for violation</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r>
                        <a:rPr kumimoji="0" lang="en-US" sz="2400" b="0" kern="1200" baseline="0" dirty="0" smtClean="0">
                          <a:solidFill>
                            <a:schemeClr val="tx1"/>
                          </a:solidFill>
                          <a:latin typeface="+mj-lt"/>
                          <a:ea typeface="+mn-ea"/>
                          <a:cs typeface="+mn-cs"/>
                        </a:rPr>
                        <a:t>Create process to verify wiring diagrams.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19084">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baseline="0" dirty="0" smtClean="0"/>
                        <a:t>Incident occurs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t>Field Technician</a:t>
                      </a:r>
                      <a:r>
                        <a:rPr lang="en-US" sz="2400" b="0" kern="1200" baseline="0" dirty="0" smtClean="0"/>
                        <a:t> can’t understand how he made this error, (and retells story for years). </a:t>
                      </a:r>
                      <a:endParaRPr kumimoji="0" lang="en-US" sz="2400" b="0" kern="1200" dirty="0" smtClean="0">
                        <a:solidFill>
                          <a:schemeClr val="lt1"/>
                        </a:solidFill>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0" lang="en-US" sz="2400" b="0" kern="1200" baseline="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{17292A2E-F333-43FB-9621-5CBBE7FDCDCB}</a:tableStyleId>
              </a:tblPr>
              <a:tblGrid>
                <a:gridCol w="1981200"/>
                <a:gridCol w="3276600"/>
                <a:gridCol w="3886200"/>
              </a:tblGrid>
              <a:tr h="655911">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endParaRPr lang="en-US"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Apparent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b="1" kern="1200">
                          <a:solidFill>
                            <a:schemeClr val="bg1"/>
                          </a:solidFill>
                          <a:latin typeface="Arial"/>
                        </a:defRPr>
                      </a:lvl1pPr>
                      <a:lvl2pPr marL="457200" algn="l" rtl="0" eaLnBrk="1" latinLnBrk="0" hangingPunct="1">
                        <a:defRPr kumimoji="0" b="1" kern="1200">
                          <a:solidFill>
                            <a:schemeClr val="bg1"/>
                          </a:solidFill>
                          <a:latin typeface="Arial"/>
                        </a:defRPr>
                      </a:lvl2pPr>
                      <a:lvl3pPr marL="914400" algn="l" rtl="0" eaLnBrk="1" latinLnBrk="0" hangingPunct="1">
                        <a:defRPr kumimoji="0" b="1" kern="1200">
                          <a:solidFill>
                            <a:schemeClr val="bg1"/>
                          </a:solidFill>
                          <a:latin typeface="Arial"/>
                        </a:defRPr>
                      </a:lvl3pPr>
                      <a:lvl4pPr marL="1371600" algn="l" rtl="0" eaLnBrk="1" latinLnBrk="0" hangingPunct="1">
                        <a:defRPr kumimoji="0" b="1" kern="1200">
                          <a:solidFill>
                            <a:schemeClr val="bg1"/>
                          </a:solidFill>
                          <a:latin typeface="Arial"/>
                        </a:defRPr>
                      </a:lvl4pPr>
                      <a:lvl5pPr marL="1828800" algn="l" rtl="0" eaLnBrk="1" latinLnBrk="0" hangingPunct="1">
                        <a:defRPr kumimoji="0" b="1" kern="1200">
                          <a:solidFill>
                            <a:schemeClr val="bg1"/>
                          </a:solidFill>
                          <a:latin typeface="Arial"/>
                        </a:defRPr>
                      </a:lvl5pPr>
                      <a:lvl6pPr marL="2286000" algn="l" rtl="0" eaLnBrk="1" latinLnBrk="0" hangingPunct="1">
                        <a:defRPr kumimoji="0" b="1" kern="1200">
                          <a:solidFill>
                            <a:schemeClr val="bg1"/>
                          </a:solidFill>
                          <a:latin typeface="Arial"/>
                        </a:defRPr>
                      </a:lvl6pPr>
                      <a:lvl7pPr marL="2743200" algn="l" rtl="0" eaLnBrk="1" latinLnBrk="0" hangingPunct="1">
                        <a:defRPr kumimoji="0" b="1" kern="1200">
                          <a:solidFill>
                            <a:schemeClr val="bg1"/>
                          </a:solidFill>
                          <a:latin typeface="Arial"/>
                        </a:defRPr>
                      </a:lvl7pPr>
                      <a:lvl8pPr marL="3200400" algn="l" rtl="0" eaLnBrk="1" latinLnBrk="0" hangingPunct="1">
                        <a:defRPr kumimoji="0" b="1" kern="1200">
                          <a:solidFill>
                            <a:schemeClr val="bg1"/>
                          </a:solidFill>
                          <a:latin typeface="Arial"/>
                        </a:defRPr>
                      </a:lvl8pPr>
                      <a:lvl9pPr marL="3657600" algn="l" rtl="0" eaLnBrk="1" latinLnBrk="0" hangingPunct="1">
                        <a:defRPr kumimoji="0" b="1" kern="1200">
                          <a:solidFill>
                            <a:schemeClr val="bg1"/>
                          </a:solidFill>
                          <a:latin typeface="Arial"/>
                        </a:defRPr>
                      </a:lvl9pPr>
                    </a:lstStyle>
                    <a:p>
                      <a:r>
                        <a:rPr lang="en-US" sz="2800" kern="1200" dirty="0" smtClean="0">
                          <a:effectLst>
                            <a:outerShdw blurRad="38100" dist="38100" dir="2700000" algn="tl">
                              <a:srgbClr val="000000">
                                <a:alpha val="43137"/>
                              </a:srgbClr>
                            </a:outerShdw>
                          </a:effectLst>
                        </a:rPr>
                        <a:t>Root Cause</a:t>
                      </a:r>
                      <a:endParaRPr lang="en-US" sz="2800" b="1" kern="1200" dirty="0" smtClean="0">
                        <a:solidFill>
                          <a:schemeClr val="lt1"/>
                        </a:solidFill>
                        <a:effectLst>
                          <a:outerShdw blurRad="38100" dist="38100" dir="2700000" algn="tl">
                            <a:srgbClr val="000000">
                              <a:alpha val="43137"/>
                            </a:srgbClr>
                          </a:outerShdw>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64666">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Cause</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Field Technician left  jumper in place</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kern="1200" baseline="0" dirty="0" smtClean="0">
                          <a:solidFill>
                            <a:schemeClr val="tx1"/>
                          </a:solidFill>
                          <a:latin typeface="+mj-lt"/>
                          <a:ea typeface="+mn-ea"/>
                          <a:cs typeface="+mn-cs"/>
                        </a:rPr>
                        <a:t>Wiring  and logic diagrams were different. </a:t>
                      </a:r>
                      <a:r>
                        <a:rPr kumimoji="0" lang="en-US" sz="2400" b="0" i="0" u="none" strike="noStrike" kern="1200" cap="none" spc="0" normalizeH="0" baseline="0" noProof="0" dirty="0" smtClean="0">
                          <a:ln>
                            <a:noFill/>
                          </a:ln>
                          <a:solidFill>
                            <a:prstClr val="white"/>
                          </a:solidFill>
                          <a:effectLst/>
                          <a:uLnTx/>
                          <a:uFillTx/>
                          <a:latin typeface="Arial"/>
                          <a:ea typeface="+mn-ea"/>
                          <a:cs typeface="+mn-cs"/>
                        </a:rPr>
                        <a:t>No organizational process to verify wiring diagrams and prints.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64797">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Corrective Action</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kern="1200" dirty="0" smtClean="0">
                          <a:latin typeface="+mj-lt"/>
                        </a:rPr>
                        <a:t>Punish Field Technician </a:t>
                      </a:r>
                      <a:endParaRPr lang="en-US" sz="2400" b="0" kern="1200" baseline="0" dirty="0" smtClean="0">
                        <a:latin typeface="+mj-lt"/>
                      </a:endParaRPr>
                    </a:p>
                    <a:p>
                      <a:pPr algn="l"/>
                      <a:r>
                        <a:rPr lang="en-US" sz="2400" b="0" kern="1200" baseline="0" dirty="0" smtClean="0">
                          <a:latin typeface="+mj-lt"/>
                        </a:rPr>
                        <a:t>for violation</a:t>
                      </a:r>
                      <a:endParaRPr lang="en-US" sz="2400" b="0" kern="1200" dirty="0" smtClean="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a:r>
                        <a:rPr kumimoji="0" lang="en-US" sz="2400" b="0" kern="1200" baseline="0" dirty="0" smtClean="0">
                          <a:solidFill>
                            <a:schemeClr val="tx1"/>
                          </a:solidFill>
                          <a:latin typeface="+mj-lt"/>
                          <a:ea typeface="+mn-ea"/>
                          <a:cs typeface="+mn-cs"/>
                        </a:rPr>
                        <a:t>Create process to verify wiring diagrams.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72626">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algn="ctr"/>
                      <a:r>
                        <a:rPr lang="en-US" sz="2800" b="1" dirty="0" smtClean="0">
                          <a:effectLst>
                            <a:outerShdw blurRad="38100" dist="38100" dir="2700000" algn="tl">
                              <a:srgbClr val="000000">
                                <a:alpha val="43137"/>
                              </a:srgbClr>
                            </a:outerShdw>
                          </a:effectLst>
                        </a:rPr>
                        <a:t>Result</a:t>
                      </a:r>
                      <a:endParaRPr lang="en-US" sz="2800" b="1"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baseline="0" dirty="0" smtClean="0"/>
                        <a:t>Incident occurs again.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t>Field Technician</a:t>
                      </a:r>
                      <a:r>
                        <a:rPr lang="en-US" sz="2400" b="0" kern="1200" baseline="0" dirty="0" smtClean="0"/>
                        <a:t> can’t understand how he made this error, (and retells story for years). </a:t>
                      </a:r>
                      <a:endParaRPr kumimoji="0" lang="en-US" sz="2400" b="0" kern="1200" dirty="0" smtClean="0">
                        <a:solidFill>
                          <a:schemeClr val="lt1"/>
                        </a:solidFill>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2400" b="1" i="1" kern="1200" baseline="0" dirty="0" smtClean="0">
                          <a:solidFill>
                            <a:schemeClr val="tx1"/>
                          </a:solidFill>
                          <a:latin typeface="+mj-lt"/>
                          <a:ea typeface="+mn-ea"/>
                          <a:cs typeface="+mn-cs"/>
                        </a:rPr>
                        <a:t>Check of wiring diagrams reveals two more latent errors in the system that could easily have led to incidents had they not been found. </a:t>
                      </a:r>
                      <a:endParaRPr kumimoji="0" lang="en-US" sz="2400" b="1" i="1" kern="1200" baseline="0" dirty="0">
                        <a:solidFill>
                          <a:schemeClr val="tx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304800"/>
            <a:ext cx="8686800" cy="6832640"/>
          </a:xfrm>
          <a:prstGeom prst="rect">
            <a:avLst/>
          </a:prstGeom>
        </p:spPr>
        <p:txBody>
          <a:bodyPr wrap="square">
            <a:spAutoFit/>
          </a:bodyPr>
          <a:lstStyle/>
          <a:p>
            <a:r>
              <a:rPr lang="en-US" sz="7200" b="1" cap="small"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Two Brief </a:t>
            </a:r>
          </a:p>
          <a:p>
            <a:r>
              <a:rPr lang="en-US" sz="7200" b="1" cap="small"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Teaching </a:t>
            </a:r>
          </a:p>
          <a:p>
            <a:r>
              <a:rPr lang="en-US" sz="7200" b="1" cap="small"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Cases</a:t>
            </a:r>
            <a:r>
              <a:rPr lang="en-US" sz="4000" b="1"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
            </a:r>
            <a:br>
              <a:rPr lang="en-US" sz="4000" b="1" dirty="0" smtClean="0">
                <a:solidFill>
                  <a:srgbClr val="FFFFFF"/>
                </a:solidFill>
                <a:effectLst>
                  <a:outerShdw blurRad="38100" dist="38100" dir="2700000" algn="tl">
                    <a:srgbClr val="3333FF">
                      <a:alpha val="42745"/>
                    </a:srgbClr>
                  </a:outerShdw>
                </a:effectLst>
                <a:latin typeface="Arial" pitchFamily="34" charset="0"/>
                <a:cs typeface="Arial" pitchFamily="34" charset="0"/>
              </a:rPr>
            </a:br>
            <a:endParaRPr lang="en-US" sz="1400" b="1" dirty="0" smtClean="0">
              <a:solidFill>
                <a:srgbClr val="FFFFFF"/>
              </a:solidFill>
              <a:effectLst>
                <a:outerShdw blurRad="38100" dist="38100" dir="2700000" algn="tl">
                  <a:srgbClr val="3333FF">
                    <a:alpha val="42745"/>
                  </a:srgbClr>
                </a:outerShdw>
              </a:effectLst>
              <a:latin typeface="Arial" pitchFamily="34" charset="0"/>
              <a:cs typeface="Arial" pitchFamily="34" charset="0"/>
            </a:endParaRPr>
          </a:p>
          <a:p>
            <a:r>
              <a:rPr lang="en-US" sz="2800" b="1"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James Merlo, NERC </a:t>
            </a:r>
          </a:p>
          <a:p>
            <a:r>
              <a:rPr lang="en-US" sz="2800" b="1"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&amp; Jake Mazulewicz, </a:t>
            </a:r>
          </a:p>
          <a:p>
            <a:r>
              <a:rPr lang="en-US" sz="2800" b="1"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Dominion VA Power</a:t>
            </a:r>
          </a:p>
          <a:p>
            <a:r>
              <a:rPr lang="en-US" sz="3600" b="1"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__________________________</a:t>
            </a:r>
          </a:p>
          <a:p>
            <a:r>
              <a:rPr lang="en-US" sz="2800" b="1"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NERC Human Performance Conference</a:t>
            </a:r>
          </a:p>
          <a:p>
            <a:r>
              <a:rPr lang="en-US" sz="2800" b="1" dirty="0" smtClean="0">
                <a:solidFill>
                  <a:srgbClr val="FFFFFF"/>
                </a:solidFill>
                <a:effectLst>
                  <a:outerShdw blurRad="38100" dist="38100" dir="2700000" algn="tl">
                    <a:srgbClr val="3333FF">
                      <a:alpha val="42745"/>
                    </a:srgbClr>
                  </a:outerShdw>
                </a:effectLst>
                <a:latin typeface="Arial" pitchFamily="34" charset="0"/>
                <a:cs typeface="Arial" pitchFamily="34" charset="0"/>
              </a:rPr>
              <a:t>March 2013</a:t>
            </a:r>
          </a:p>
          <a:p>
            <a:endParaRPr lang="en-US" dirty="0">
              <a:solidFill>
                <a:srgbClr val="FFFFFF"/>
              </a:solidFill>
              <a:effectLst>
                <a:outerShdw blurRad="38100" dist="38100" dir="2700000" algn="tl">
                  <a:srgbClr val="3333FF">
                    <a:alpha val="42745"/>
                  </a:srgbClr>
                </a:outerShdw>
              </a:effectLst>
              <a:latin typeface="Arial" pitchFamily="34" charset="0"/>
              <a:cs typeface="Arial" pitchFamily="34" charset="0"/>
            </a:endParaRPr>
          </a:p>
        </p:txBody>
      </p:sp>
      <p:pic>
        <p:nvPicPr>
          <p:cNvPr id="3" name="Picture 2"/>
          <p:cNvPicPr>
            <a:picLocks noChangeAspect="1" noChangeArrowheads="1"/>
          </p:cNvPicPr>
          <p:nvPr/>
        </p:nvPicPr>
        <p:blipFill>
          <a:blip r:embed="rId2" cstate="print">
            <a:lum bright="20000" contrast="30000"/>
          </a:blip>
          <a:srcRect l="38038" t="18573" r="31531"/>
          <a:stretch>
            <a:fillRect/>
          </a:stretch>
        </p:blipFill>
        <p:spPr bwMode="auto">
          <a:xfrm>
            <a:off x="7391400" y="457200"/>
            <a:ext cx="1219200" cy="44196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cstate="print">
            <a:lum bright="20000" contrast="30000"/>
          </a:blip>
          <a:srcRect/>
          <a:stretch>
            <a:fillRect/>
          </a:stretch>
        </p:blipFill>
        <p:spPr bwMode="auto">
          <a:xfrm>
            <a:off x="5257800" y="457200"/>
            <a:ext cx="1724025"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5</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effectLst>
                  <a:outerShdw blurRad="38100" dist="38100" dir="2700000" algn="tl">
                    <a:srgbClr val="000000">
                      <a:alpha val="43137"/>
                    </a:srgbClr>
                  </a:outerShdw>
                </a:effectLst>
              </a:rPr>
              <a:t>The Cause</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pic>
        <p:nvPicPr>
          <p:cNvPr id="4" name="Picture 3" descr="100_4216"/>
          <p:cNvPicPr>
            <a:picLocks noChangeAspect="1"/>
          </p:cNvPicPr>
          <p:nvPr/>
        </p:nvPicPr>
        <p:blipFill>
          <a:blip r:embed="rId3" cstate="print"/>
          <a:srcRect l="8411" t="7032" r="9346" b="14208"/>
          <a:stretch>
            <a:fillRect/>
          </a:stretch>
        </p:blipFill>
        <p:spPr bwMode="auto">
          <a:xfrm>
            <a:off x="1143000" y="1600200"/>
            <a:ext cx="6705600"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6</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effectLst>
                  <a:outerShdw blurRad="38100" dist="38100" dir="2700000" algn="tl">
                    <a:srgbClr val="000000">
                      <a:alpha val="43137"/>
                    </a:srgbClr>
                  </a:outerShdw>
                </a:effectLst>
              </a:rPr>
              <a:t>The Cause</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lum bright="30000" contrast="30000"/>
          </a:blip>
          <a:srcRect t="16680"/>
          <a:stretch>
            <a:fillRect/>
          </a:stretch>
        </p:blipFill>
        <p:spPr bwMode="auto">
          <a:xfrm>
            <a:off x="457200" y="1447800"/>
            <a:ext cx="8229600" cy="4567532"/>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print"/>
          <a:srcRect/>
          <a:stretch>
            <a:fillRect/>
          </a:stretch>
        </p:blipFill>
        <p:spPr bwMode="auto">
          <a:xfrm>
            <a:off x="868196" y="4419600"/>
            <a:ext cx="2721449" cy="1424759"/>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5867400" y="4375387"/>
            <a:ext cx="2675246" cy="13998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7</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effectLst>
                  <a:outerShdw blurRad="38100" dist="38100" dir="2700000" algn="tl">
                    <a:srgbClr val="000000">
                      <a:alpha val="43137"/>
                    </a:srgbClr>
                  </a:outerShdw>
                </a:effectLst>
              </a:rPr>
              <a:t>The Cause</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lum bright="20000" contrast="40000"/>
          </a:blip>
          <a:srcRect l="16842" t="2735" r="14737" b="12492"/>
          <a:stretch>
            <a:fillRect/>
          </a:stretch>
        </p:blipFill>
        <p:spPr bwMode="auto">
          <a:xfrm>
            <a:off x="1981200" y="1219200"/>
            <a:ext cx="5638800" cy="5378548"/>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cstate="print">
            <a:lum contrast="40000"/>
          </a:blip>
          <a:srcRect/>
          <a:stretch>
            <a:fillRect/>
          </a:stretch>
        </p:blipFill>
        <p:spPr bwMode="auto">
          <a:xfrm>
            <a:off x="4800600" y="1371600"/>
            <a:ext cx="2705100" cy="381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8</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307975"/>
            <a:ext cx="8382000" cy="6473825"/>
          </a:xfrm>
        </p:spPr>
        <p:txBody>
          <a:bodyPr anchor="ctr"/>
          <a:lstStyle/>
          <a:p>
            <a:pPr algn="l" eaLnBrk="1" hangingPunct="1"/>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Turn to the person next to you.</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Spend a few minutes finding out their answer to this question.</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If this incident happened at your company, what Corrective Action would be taken, and what would the results be?</a:t>
            </a:r>
            <a:endParaRPr lang="en-US" sz="3600" dirty="0" smtClean="0">
              <a:solidFill>
                <a:schemeClr val="bg1"/>
              </a:solidFill>
            </a:endParaRPr>
          </a:p>
        </p:txBody>
      </p:sp>
      <p:sp>
        <p:nvSpPr>
          <p:cNvPr id="4" name="Rectangle 2"/>
          <p:cNvSpPr txBox="1">
            <a:spLocks noChangeArrowheads="1"/>
          </p:cNvSpPr>
          <p:nvPr/>
        </p:nvSpPr>
        <p:spPr bwMode="auto">
          <a:xfrm>
            <a:off x="304800" y="231775"/>
            <a:ext cx="8382000" cy="106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b="1" kern="0" cap="small" noProof="0" dirty="0" smtClean="0">
                <a:solidFill>
                  <a:schemeClr val="tx2"/>
                </a:solidFill>
                <a:effectLst>
                  <a:outerShdw blurRad="38100" dist="38100" dir="2700000" algn="tl">
                    <a:srgbClr val="000000">
                      <a:alpha val="43137"/>
                    </a:srgbClr>
                  </a:outerShdw>
                </a:effectLst>
                <a:latin typeface="+mj-lt"/>
                <a:ea typeface="+mj-ea"/>
                <a:cs typeface="+mj-cs"/>
              </a:rPr>
              <a:t>Question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000" b="1" i="0" u="none" strike="noStrike" kern="0" cap="small" spc="0" normalizeH="0" baseline="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6000" b="1" kern="0" cap="small" noProof="0" dirty="0" smtClean="0">
              <a:solidFill>
                <a:schemeClr val="tx2"/>
              </a:solidFill>
              <a:effectLst>
                <a:outerShdw blurRad="38100" dist="38100" dir="2700000" algn="tl">
                  <a:srgbClr val="000000">
                    <a:alpha val="43137"/>
                  </a:srgbClr>
                </a:outerShdw>
              </a:effectLst>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small"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5" name="Picture 2" descr="C:\Documents and Settings\jake002\Local Settings\Temporary Internet Files\Content.IE5\AIFJ3XDD\MC900441428[1].png"/>
          <p:cNvPicPr>
            <a:picLocks noChangeAspect="1" noChangeArrowheads="1"/>
          </p:cNvPicPr>
          <p:nvPr/>
        </p:nvPicPr>
        <p:blipFill>
          <a:blip r:embed="rId3" cstate="print"/>
          <a:srcRect/>
          <a:stretch>
            <a:fillRect/>
          </a:stretch>
        </p:blipFill>
        <p:spPr bwMode="auto">
          <a:xfrm>
            <a:off x="6934200" y="152857"/>
            <a:ext cx="2056943" cy="205694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8400"/>
            <a:ext cx="1905000" cy="457200"/>
          </a:xfrm>
          <a:noFill/>
        </p:spPr>
        <p:txBody>
          <a:bodyPr/>
          <a:lstStyle/>
          <a:p>
            <a:fld id="{9386CECE-FE0C-430C-986A-81A6794A82C9}" type="slidenum">
              <a:rPr lang="en-US" smtClean="0">
                <a:solidFill>
                  <a:srgbClr val="000000"/>
                </a:solidFill>
                <a:latin typeface="Times New Roman" pitchFamily="18" charset="0"/>
              </a:rPr>
              <a:pPr/>
              <a:t>9</a:t>
            </a:fld>
            <a:endParaRPr lang="en-US" smtClean="0">
              <a:solidFill>
                <a:srgbClr val="000000"/>
              </a:solidFill>
              <a:latin typeface="Times New Roman" pitchFamily="18" charset="0"/>
            </a:endParaRPr>
          </a:p>
        </p:txBody>
      </p:sp>
      <p:sp>
        <p:nvSpPr>
          <p:cNvPr id="2051" name="Rectangle 2"/>
          <p:cNvSpPr>
            <a:spLocks noGrp="1" noChangeArrowheads="1"/>
          </p:cNvSpPr>
          <p:nvPr>
            <p:ph type="ctrTitle"/>
          </p:nvPr>
        </p:nvSpPr>
        <p:spPr>
          <a:xfrm>
            <a:off x="304800" y="231775"/>
            <a:ext cx="8382000" cy="6473825"/>
          </a:xfrm>
        </p:spPr>
        <p:txBody>
          <a:bodyPr anchor="t"/>
          <a:lstStyle/>
          <a:p>
            <a:pPr algn="l" eaLnBrk="1" hangingPunct="1"/>
            <a:r>
              <a:rPr lang="en-US" sz="6000" b="1" cap="small" dirty="0" smtClean="0">
                <a:effectLst>
                  <a:outerShdw blurRad="38100" dist="38100" dir="2700000" algn="tl">
                    <a:srgbClr val="000000">
                      <a:alpha val="43137"/>
                    </a:srgbClr>
                  </a:outerShdw>
                </a:effectLst>
              </a:rPr>
              <a:t>The Cause</a:t>
            </a: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r>
              <a:rPr lang="en-US" sz="1000" b="1" cap="small" dirty="0" smtClean="0">
                <a:effectLst>
                  <a:outerShdw blurRad="38100" dist="38100" dir="2700000" algn="tl">
                    <a:srgbClr val="000000">
                      <a:alpha val="43137"/>
                    </a:srgbClr>
                  </a:outerShdw>
                </a:effectLst>
              </a:rPr>
              <a:t/>
            </a:r>
            <a:br>
              <a:rPr lang="en-US" sz="1000" b="1" cap="small" dirty="0" smtClean="0">
                <a:effectLst>
                  <a:outerShdw blurRad="38100" dist="38100" dir="2700000" algn="tl">
                    <a:srgbClr val="000000">
                      <a:alpha val="43137"/>
                    </a:srgbClr>
                  </a:outerShdw>
                </a:effectLst>
              </a:rPr>
            </a:br>
            <a:endParaRPr lang="en-US" sz="1400" cap="small" dirty="0" smtClean="0">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3" cstate="print"/>
          <a:srcRect/>
          <a:stretch>
            <a:fillRect/>
          </a:stretch>
        </p:blipFill>
        <p:spPr bwMode="auto">
          <a:xfrm>
            <a:off x="4838700" y="1295400"/>
            <a:ext cx="2705100" cy="38100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lum bright="20000" contrast="40000"/>
          </a:blip>
          <a:srcRect l="16842" t="2735" r="14737" b="12492"/>
          <a:stretch>
            <a:fillRect/>
          </a:stretch>
        </p:blipFill>
        <p:spPr bwMode="auto">
          <a:xfrm>
            <a:off x="1981200" y="1219200"/>
            <a:ext cx="5638800" cy="5378548"/>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a:blip r:embed="rId3" cstate="print">
            <a:lum contrast="40000"/>
          </a:blip>
          <a:srcRect/>
          <a:stretch>
            <a:fillRect/>
          </a:stretch>
        </p:blipFill>
        <p:spPr bwMode="auto">
          <a:xfrm>
            <a:off x="4800600" y="1371600"/>
            <a:ext cx="2705100" cy="381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Default Design">
  <a:themeElements>
    <a:clrScheme name="2_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00FF"/>
      </a:hlink>
      <a:folHlink>
        <a:srgbClr val="0099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50000"/>
          </a:schemeClr>
        </a:solidFill>
        <a:ln w="38100" cap="flat" cmpd="sng" algn="ctr">
          <a:solidFill>
            <a:schemeClr val="hlink"/>
          </a:solidFill>
          <a:prstDash val="solid"/>
          <a:round/>
          <a:headEnd type="none" w="med" len="med"/>
          <a:tailEnd type="stealth" w="med" len="med"/>
        </a:ln>
        <a:effectLst/>
      </a:spPr>
      <a:bodyPr vert="horz" wrap="squar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spAutoFit/>
      </a:bodyPr>
      <a:lstStyle>
        <a:defPPr marL="742950" marR="0" indent="-742950" algn="l" defTabSz="914400" rtl="0" eaLnBrk="1" fontAlgn="base" latinLnBrk="0" hangingPunct="1">
          <a:lnSpc>
            <a:spcPct val="100000"/>
          </a:lnSpc>
          <a:spcBef>
            <a:spcPct val="0"/>
          </a:spcBef>
          <a:spcAft>
            <a:spcPct val="0"/>
          </a:spcAft>
          <a:buClrTx/>
          <a:buSzTx/>
          <a:buFont typeface="Arial" pitchFamily="34" charset="0"/>
          <a:buChar char="•"/>
          <a:tabLst/>
          <a:defRPr kumimoji="0" sz="3200" b="0" i="0" u="none" strike="noStrike" kern="0" cap="none" spc="0" normalizeH="0" baseline="0" noProof="0" dirty="0" smtClean="0">
            <a:ln>
              <a:noFill/>
            </a:ln>
            <a:solidFill>
              <a:schemeClr val="tx2"/>
            </a:solidFill>
            <a:effectLst/>
            <a:uLnTx/>
            <a:uFillTx/>
            <a:latin typeface="+mj-lt"/>
            <a:ea typeface="+mj-ea"/>
            <a:cs typeface="+mj-cs"/>
          </a:defRPr>
        </a:defPPr>
      </a:lstStyle>
    </a:tx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chn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00FF"/>
      </a:hlink>
      <a:folHlink>
        <a:srgbClr val="0099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50000"/>
          </a:schemeClr>
        </a:solidFill>
        <a:ln w="38100" cap="flat" cmpd="sng" algn="ctr">
          <a:solidFill>
            <a:schemeClr val="hlink"/>
          </a:solidFill>
          <a:prstDash val="solid"/>
          <a:round/>
          <a:headEnd type="none" w="med" len="med"/>
          <a:tailEnd type="stealth" w="med" len="med"/>
        </a:ln>
        <a:effectLst/>
      </a:spPr>
      <a:bodyPr vert="horz" wrap="squar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spAutoFit/>
      </a:bodyPr>
      <a:lstStyle>
        <a:defPPr marL="742950" marR="0" indent="-742950" algn="l" defTabSz="914400" rtl="0" eaLnBrk="1" fontAlgn="base" latinLnBrk="0" hangingPunct="1">
          <a:lnSpc>
            <a:spcPct val="100000"/>
          </a:lnSpc>
          <a:spcBef>
            <a:spcPct val="0"/>
          </a:spcBef>
          <a:spcAft>
            <a:spcPct val="0"/>
          </a:spcAft>
          <a:buClrTx/>
          <a:buSzTx/>
          <a:buFont typeface="Arial" pitchFamily="34" charset="0"/>
          <a:buChar char="•"/>
          <a:tabLst/>
          <a:defRPr kumimoji="0" sz="3200" b="0" i="0" u="none" strike="noStrike" kern="0" cap="none" spc="0" normalizeH="0" baseline="0" noProof="0" dirty="0" smtClean="0">
            <a:ln>
              <a:noFill/>
            </a:ln>
            <a:solidFill>
              <a:schemeClr val="tx2"/>
            </a:solidFill>
            <a:effectLst/>
            <a:uLnTx/>
            <a:uFillTx/>
            <a:latin typeface="+mj-lt"/>
            <a:ea typeface="+mj-ea"/>
            <a:cs typeface="+mj-cs"/>
          </a:defRPr>
        </a:defPPr>
      </a:lstStyle>
    </a:tx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erve">
  <a:themeElements>
    <a:clrScheme name="Custom 5">
      <a:dk1>
        <a:sysClr val="windowText" lastClr="000000"/>
      </a:dk1>
      <a:lt1>
        <a:srgbClr val="FFFF00"/>
      </a:lt1>
      <a:dk2>
        <a:srgbClr val="30356E"/>
      </a:dk2>
      <a:lt2>
        <a:srgbClr val="FFFF00"/>
      </a:lt2>
      <a:accent1>
        <a:srgbClr val="CC4757"/>
      </a:accent1>
      <a:accent2>
        <a:srgbClr val="FF6F61"/>
      </a:accent2>
      <a:accent3>
        <a:srgbClr val="FF953E"/>
      </a:accent3>
      <a:accent4>
        <a:srgbClr val="F8BD52"/>
      </a:accent4>
      <a:accent5>
        <a:srgbClr val="46A6BD"/>
      </a:accent5>
      <a:accent6>
        <a:srgbClr val="5488BC"/>
      </a:accent6>
      <a:hlink>
        <a:srgbClr val="FF0000"/>
      </a:hlink>
      <a:folHlink>
        <a:srgbClr val="FFFF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2E9B6CE862634A9DF37ADBE988AC0A" ma:contentTypeVersion="32" ma:contentTypeDescription="Create a new document." ma:contentTypeScope="" ma:versionID="dcb66c51714f7dbb0ea256f31d0c7c6d">
  <xsd:schema xmlns:xsd="http://www.w3.org/2001/XMLSchema" xmlns:xs="http://www.w3.org/2001/XMLSchema" xmlns:p="http://schemas.microsoft.com/office/2006/metadata/properties" xmlns:ns2="aa148703-fdb6-4b7e-b538-d5342ca9aef7" targetNamespace="http://schemas.microsoft.com/office/2006/metadata/properties" ma:root="true" ma:fieldsID="626c1a27da0aca228a4cfe953e158c94" ns2:_="">
    <xsd:import namespace="aa148703-fdb6-4b7e-b538-d5342ca9aef7"/>
    <xsd:element name="properties">
      <xsd:complexType>
        <xsd:sequence>
          <xsd:element name="documentManagement">
            <xsd:complexType>
              <xsd:all>
                <xsd:element ref="ns2:Meeting_x0020_Date" minOccurs="0"/>
                <xsd:element ref="ns2:Grouping" minOccurs="0"/>
                <xsd:element ref="ns2:Date" minOccurs="0"/>
                <xsd:element ref="ns2:Presentation_x0020__x0023_" minOccurs="0"/>
                <xsd:element ref="ns2:Presen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48703-fdb6-4b7e-b538-d5342ca9aef7" elementFormDefault="qualified">
    <xsd:import namespace="http://schemas.microsoft.com/office/2006/documentManagement/types"/>
    <xsd:import namespace="http://schemas.microsoft.com/office/infopath/2007/PartnerControls"/>
    <xsd:element name="Meeting_x0020_Date" ma:index="4" nillable="true" ma:displayName="Meeting Date" ma:format="DateOnly" ma:internalName="Meeting_x0020_Date" ma:readOnly="false">
      <xsd:simpleType>
        <xsd:restriction base="dms:DateTime"/>
      </xsd:simpleType>
    </xsd:element>
    <xsd:element name="Grouping" ma:index="5" nillable="true" ma:displayName="Grouping" ma:default="Improving Human Performance Workshop" ma:format="Dropdown" ma:internalName="Grouping" ma:readOnly="false">
      <xsd:simpleType>
        <xsd:restriction base="dms:Choice">
          <xsd:enumeration value="Improving Human Performance Workshop"/>
          <xsd:enumeration value="1 - Is Error-Free Possible?"/>
          <xsd:enumeration value="2 - Good Industry Practices in Human Performance Tools"/>
          <xsd:enumeration value="3 - EPRI Power Switching Safety and Reliability Project Over the Past 18 Years"/>
          <xsd:enumeration value="4 - Human performance: What are we learning from the Events in North America? A Case Study"/>
          <xsd:enumeration value="5 - Video Event Reports Provide Visibility into Human Performance"/>
          <xsd:enumeration value="6 - Human Performance Leadership Tools"/>
          <xsd:enumeration value="7 - Enhanced Human Performance Training"/>
          <xsd:enumeration value="8 - EPRI's Interest Group for Worker Safety Research"/>
          <xsd:enumeration value="9 - Culture of Reliability"/>
          <xsd:enumeration value="10 - HP Initiatives in Action: Generator Forum and WECC Human Performance Working Group"/>
          <xsd:enumeration value="1 - High Reliability - Putting Culture to Work"/>
          <xsd:enumeration value="2 - Strategic Approach to Managing Human Performance Risk"/>
          <xsd:enumeration value="3 - How do Organizations Drive Human Performance?"/>
          <xsd:enumeration value="4 - Industry Near-Miss Reporting System"/>
          <xsd:enumeration value="5 - Resilient Systems Start with Humans: Failure to Rescue"/>
          <xsd:enumeration value="6 - Situation Awareness"/>
          <xsd:enumeration value="7 - Cognitive Task Analysis"/>
          <xsd:enumeration value="8 - Individual Selection"/>
        </xsd:restriction>
      </xsd:simpleType>
    </xsd:element>
    <xsd:element name="Date" ma:index="6" nillable="true" ma:displayName="Date" ma:format="DateOnly" ma:internalName="Date" ma:readOnly="false">
      <xsd:simpleType>
        <xsd:restriction base="dms:DateTime"/>
      </xsd:simpleType>
    </xsd:element>
    <xsd:element name="Presentation_x0020__x0023_" ma:index="7" nillable="true" ma:displayName="Presentation #" ma:internalName="Presentation_x0020__x0023_" ma:readOnly="false" ma:percentage="FALSE">
      <xsd:simpleType>
        <xsd:restriction base="dms:Number"/>
      </xsd:simpleType>
    </xsd:element>
    <xsd:element name="Presenter" ma:index="8" nillable="true" ma:displayName="Presenter" ma:internalName="Presenter"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eting_x0020_Date xmlns="aa148703-fdb6-4b7e-b538-d5342ca9aef7">2013-03-27T04:00:00+00:00</Meeting_x0020_Date>
    <Presentation_x0020__x0023_ xmlns="aa148703-fdb6-4b7e-b538-d5342ca9aef7">8</Presentation_x0020__x0023_>
    <Grouping xmlns="aa148703-fdb6-4b7e-b538-d5342ca9aef7">4 - Human performance: What are we learning from the Events in North America? A Case Study</Grouping>
    <Date xmlns="aa148703-fdb6-4b7e-b538-d5342ca9aef7">2013-03-27T04:00:00+00:00</Date>
    <Presenter xmlns="aa148703-fdb6-4b7e-b538-d5342ca9aef7">Dr. James Merlo/Dr. Jake Mazulewicz</Presenter>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C392279730AB7409D5F771F0851FEDF" ma:contentTypeVersion="5" ma:contentTypeDescription="Create a new document." ma:contentTypeScope="" ma:versionID="7d80e0d8ccb1d6cb3de6fd45fee5c3cd">
  <xsd:schema xmlns:xsd="http://www.w3.org/2001/XMLSchema" xmlns:xs="http://www.w3.org/2001/XMLSchema" xmlns:p="http://schemas.microsoft.com/office/2006/metadata/properties" xmlns:ns2="cbf880be-c7c2-4487-81cc-39803b2f2238" xmlns:ns3="723294ea-dc85-4a71-9ff8-2db0b39707d0" targetNamespace="http://schemas.microsoft.com/office/2006/metadata/properties" ma:root="true" ma:fieldsID="2b5378c23eaebd01db72e9a80be88e9b" ns2:_="" ns3:_="">
    <xsd:import namespace="cbf880be-c7c2-4487-81cc-39803b2f2238"/>
    <xsd:import namespace="723294ea-dc85-4a71-9ff8-2db0b39707d0"/>
    <xsd:element name="properties">
      <xsd:complexType>
        <xsd:sequence>
          <xsd:element name="documentManagement">
            <xsd:complexType>
              <xsd:all>
                <xsd:element ref="ns2:_dlc_DocId" minOccurs="0"/>
                <xsd:element ref="ns2:_dlc_DocIdUrl" minOccurs="0"/>
                <xsd:element ref="ns2:_dlc_DocIdPersistId" minOccurs="0"/>
                <xsd:element ref="ns3:Meeting_x0020_Date" minOccurs="0"/>
                <xsd:element ref="ns3:Grouping" minOccurs="0"/>
                <xsd:element ref="ns3:Date" minOccurs="0"/>
                <xsd:element ref="ns3:Presentation_x0020__x0023_" minOccurs="0"/>
                <xsd:element ref="ns3:Presen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880be-c7c2-4487-81cc-39803b2f22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23294ea-dc85-4a71-9ff8-2db0b39707d0" elementFormDefault="qualified">
    <xsd:import namespace="http://schemas.microsoft.com/office/2006/documentManagement/types"/>
    <xsd:import namespace="http://schemas.microsoft.com/office/infopath/2007/PartnerControls"/>
    <xsd:element name="Meeting_x0020_Date" ma:index="11" nillable="true" ma:displayName="Meeting Date" ma:format="DateOnly" ma:internalName="Meeting_x0020_Date">
      <xsd:simpleType>
        <xsd:restriction base="dms:DateTime"/>
      </xsd:simpleType>
    </xsd:element>
    <xsd:element name="Grouping" ma:index="12" nillable="true" ma:displayName="Grouping" ma:default="Improving Human Performance Workshop" ma:format="Dropdown" ma:internalName="Grouping">
      <xsd:simpleType>
        <xsd:restriction base="dms:Choice">
          <xsd:enumeration value="Improving Human Performance Workshop"/>
          <xsd:enumeration value="1 - Is Error-Free Possible?"/>
          <xsd:enumeration value="2 - Good Industry Practices in Human Performance Tools"/>
          <xsd:enumeration value="3 - EPRI Power Switching Safety and Reliability Project Over the Past 18 Years"/>
          <xsd:enumeration value="4 - Human performance: What are we learning from the Events in North America? A Case Study"/>
          <xsd:enumeration value="5 - Video Event Reports Provide Visibility into Human Performance"/>
          <xsd:enumeration value="6 - Human Performance Leadership Tools"/>
          <xsd:enumeration value="7 - Enhanced Human Performance Training"/>
          <xsd:enumeration value="8 - EPRI's Interest Group for Worker Safety Research"/>
          <xsd:enumeration value="9 - Culture of Reliability"/>
          <xsd:enumeration value="10 - HP Initiatives in Action: Generator Forum and WECC Human Performance Working Group"/>
          <xsd:enumeration value="1 - High Reliability - Putting Culture to Work"/>
          <xsd:enumeration value="2 - Strategic Approach to Managing Human Performance Risk"/>
          <xsd:enumeration value="3 - How do Organizations Drive Human Performance?"/>
          <xsd:enumeration value="4 - Industry Near-Miss Reporting System"/>
          <xsd:enumeration value="5 - Resilient Systems Start with Humans: Failure to Rescue"/>
          <xsd:enumeration value="6 - Situation Awareness"/>
          <xsd:enumeration value="7 - Cognitive Task Analysis"/>
          <xsd:enumeration value="8 - Individual Selection"/>
        </xsd:restriction>
      </xsd:simpleType>
    </xsd:element>
    <xsd:element name="Date" ma:index="13" nillable="true" ma:displayName="Date" ma:format="DateOnly" ma:internalName="Date">
      <xsd:simpleType>
        <xsd:restriction base="dms:DateTime"/>
      </xsd:simpleType>
    </xsd:element>
    <xsd:element name="Presentation_x0020__x0023_" ma:index="14" nillable="true" ma:displayName="Presentation #" ma:internalName="Presentation_x0020__x0023_">
      <xsd:simpleType>
        <xsd:restriction base="dms:Number"/>
      </xsd:simpleType>
    </xsd:element>
    <xsd:element name="Presenter" ma:index="15" nillable="true"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2B8DB3-CEAF-4291-9B4C-43EEAC2B61BF}"/>
</file>

<file path=customXml/itemProps2.xml><?xml version="1.0" encoding="utf-8"?>
<ds:datastoreItem xmlns:ds="http://schemas.openxmlformats.org/officeDocument/2006/customXml" ds:itemID="{C5F763B2-7D3F-4846-93E7-4B6190094D2F}"/>
</file>

<file path=customXml/itemProps3.xml><?xml version="1.0" encoding="utf-8"?>
<ds:datastoreItem xmlns:ds="http://schemas.openxmlformats.org/officeDocument/2006/customXml" ds:itemID="{CACEF591-0EAE-43FB-8768-13DE2317D87C}"/>
</file>

<file path=customXml/itemProps4.xml><?xml version="1.0" encoding="utf-8"?>
<ds:datastoreItem xmlns:ds="http://schemas.openxmlformats.org/officeDocument/2006/customXml" ds:itemID="{CADAD2A5-4AB6-494A-B94C-88714B21C986}"/>
</file>

<file path=docProps/app.xml><?xml version="1.0" encoding="utf-8"?>
<Properties xmlns="http://schemas.openxmlformats.org/officeDocument/2006/extended-properties" xmlns:vt="http://schemas.openxmlformats.org/officeDocument/2006/docPropsVTypes">
  <Template/>
  <TotalTime>3404</TotalTime>
  <Words>3987</Words>
  <Application>Microsoft Office PowerPoint</Application>
  <PresentationFormat>On-screen Show (4:3)</PresentationFormat>
  <Paragraphs>663</Paragraphs>
  <Slides>44</Slides>
  <Notes>43</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2_Default Design</vt:lpstr>
      <vt:lpstr>1_Technic</vt:lpstr>
      <vt:lpstr>3_Default Design</vt:lpstr>
      <vt:lpstr>Verve</vt:lpstr>
      <vt:lpstr>Slide 1</vt:lpstr>
      <vt:lpstr>Slide 2</vt:lpstr>
      <vt:lpstr>The First Event   </vt:lpstr>
      <vt:lpstr>The Cause  </vt:lpstr>
      <vt:lpstr>The Cause  </vt:lpstr>
      <vt:lpstr>The Cause  </vt:lpstr>
      <vt:lpstr>The Cause  </vt:lpstr>
      <vt:lpstr> Turn to the person next to you. Spend a few minutes finding out their answer to this question.  If this incident happened at your company, what Corrective Action would be taken, and what would the results be?</vt:lpstr>
      <vt:lpstr>The Cause  </vt:lpstr>
      <vt:lpstr>The    Cause   Apparent    </vt:lpstr>
      <vt:lpstr>4-8 Questions</vt:lpstr>
      <vt:lpstr>The Root Cause         </vt:lpstr>
      <vt:lpstr>The Root Cause         </vt:lpstr>
      <vt:lpstr>The Root Cause         </vt:lpstr>
      <vt:lpstr>The Root Cause         </vt:lpstr>
      <vt:lpstr>The Root Cause         </vt:lpstr>
      <vt:lpstr>The Root Cause         </vt:lpstr>
      <vt:lpstr>The Root Cause         </vt:lpstr>
      <vt:lpstr>The Root Cause         </vt:lpstr>
      <vt:lpstr>Slide 20</vt:lpstr>
      <vt:lpstr>Slide 21</vt:lpstr>
      <vt:lpstr>Slide 22</vt:lpstr>
      <vt:lpstr>Slide 23</vt:lpstr>
      <vt:lpstr>Slide 24</vt:lpstr>
      <vt:lpstr>Slide 25</vt:lpstr>
      <vt:lpstr>Slide 26</vt:lpstr>
      <vt:lpstr>The Second Event   </vt:lpstr>
      <vt:lpstr>The Cause  </vt:lpstr>
      <vt:lpstr> Turn to the person next to you. Spend a few minutes finding out their answer to this question.  If this incident happened at your company, what Corrective Action would be taken, and what would the results be?</vt:lpstr>
      <vt:lpstr>The Cause  </vt:lpstr>
      <vt:lpstr>The    Cause        </vt:lpstr>
      <vt:lpstr>4-8 Questions</vt:lpstr>
      <vt:lpstr>The Root Cause         </vt:lpstr>
      <vt:lpstr>The Root Cause         </vt:lpstr>
      <vt:lpstr>The Root Cause         </vt:lpstr>
      <vt:lpstr>The Root Cause         </vt:lpstr>
      <vt:lpstr>The Root Cause         </vt:lpstr>
      <vt:lpstr>The Root Cause         </vt:lpstr>
      <vt:lpstr>Slide 39</vt:lpstr>
      <vt:lpstr>Slide 40</vt:lpstr>
      <vt:lpstr>Slide 41</vt:lpstr>
      <vt:lpstr>Slide 42</vt:lpstr>
      <vt:lpstr>Slide 43</vt:lpstr>
      <vt:lpstr>Slide 44</vt:lpstr>
    </vt:vector>
  </TitlesOfParts>
  <Company>Dominion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Could this happen at my company? - Two Case Studies</dc:title>
  <dc:creator>jake002</dc:creator>
  <cp:lastModifiedBy>merloj</cp:lastModifiedBy>
  <cp:revision>124</cp:revision>
  <dcterms:created xsi:type="dcterms:W3CDTF">2012-12-18T21:21:34Z</dcterms:created>
  <dcterms:modified xsi:type="dcterms:W3CDTF">2013-04-15T18:40:32Z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0x010100492E9B6CE862634A9DF37ADBE988AC0A</vt:lpwstr>
  </property>
  <property fmtid="{D5CDD505-2E9C-101B-9397-08002B2CF9AE}" pid="3" name="_dlc_DocIdItemGuid">
    <vt:lpwstr>549fdc8e-5b47-4f43-81bc-f87dea9e8bac</vt:lpwstr>
  </property>
</Properties>
</file>